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3"/>
  </p:notesMasterIdLst>
  <p:sldIdLst>
    <p:sldId id="261" r:id="rId5"/>
    <p:sldId id="260" r:id="rId6"/>
    <p:sldId id="263" r:id="rId7"/>
    <p:sldId id="264" r:id="rId8"/>
    <p:sldId id="286" r:id="rId9"/>
    <p:sldId id="265" r:id="rId10"/>
    <p:sldId id="281" r:id="rId11"/>
    <p:sldId id="282" r:id="rId12"/>
    <p:sldId id="287" r:id="rId13"/>
    <p:sldId id="288" r:id="rId14"/>
    <p:sldId id="283" r:id="rId15"/>
    <p:sldId id="289" r:id="rId16"/>
    <p:sldId id="290" r:id="rId17"/>
    <p:sldId id="291" r:id="rId18"/>
    <p:sldId id="284" r:id="rId19"/>
    <p:sldId id="285" r:id="rId20"/>
    <p:sldId id="277" r:id="rId21"/>
    <p:sldId id="278" r:id="rId22"/>
  </p:sldIdLst>
  <p:sldSz cx="18288000" cy="10287000"/>
  <p:notesSz cx="6858000" cy="9144000"/>
  <p:embeddedFontLst>
    <p:embeddedFont>
      <p:font typeface="Aileron Regular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Bold" panose="02000000000000000000" charset="0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ADFF"/>
    <a:srgbClr val="9A5CFF"/>
    <a:srgbClr val="6699FF"/>
    <a:srgbClr val="0038E0"/>
    <a:srgbClr val="680AFF"/>
    <a:srgbClr val="4F81BD"/>
    <a:srgbClr val="3366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130CD8-706F-0246-9E35-237D332D4008}" v="1" dt="2022-09-23T18:57:02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85036" autoAdjust="0"/>
  </p:normalViewPr>
  <p:slideViewPr>
    <p:cSldViewPr>
      <p:cViewPr varScale="1">
        <p:scale>
          <a:sx n="36" d="100"/>
          <a:sy n="36" d="100"/>
        </p:scale>
        <p:origin x="1444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C7E3B-C564-436C-8839-00B9D3D4E9B9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7E0CD-3FF4-4508-9D03-F1681688E1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787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Antes de responder o q é teste temos q falar de qualidade;</a:t>
            </a:r>
          </a:p>
          <a:p>
            <a:r>
              <a:rPr lang="pt-BR" dirty="0"/>
              <a:t>Qualidade é responsabilidade de toda equipe, seja </a:t>
            </a:r>
            <a:r>
              <a:rPr lang="pt-BR" dirty="0" err="1"/>
              <a:t>dev</a:t>
            </a:r>
            <a:r>
              <a:rPr lang="pt-BR" dirty="0"/>
              <a:t>, </a:t>
            </a:r>
            <a:r>
              <a:rPr lang="pt-BR" dirty="0" err="1"/>
              <a:t>agilista</a:t>
            </a:r>
            <a:r>
              <a:rPr lang="pt-BR" dirty="0"/>
              <a:t>, </a:t>
            </a:r>
            <a:r>
              <a:rPr lang="pt-BR" dirty="0" err="1"/>
              <a:t>ux</a:t>
            </a:r>
            <a:r>
              <a:rPr lang="pt-BR" dirty="0"/>
              <a:t>, </a:t>
            </a:r>
            <a:r>
              <a:rPr lang="pt-BR" dirty="0" err="1"/>
              <a:t>qa</a:t>
            </a:r>
            <a:r>
              <a:rPr lang="pt-BR" dirty="0"/>
              <a:t>, </a:t>
            </a:r>
            <a:r>
              <a:rPr lang="pt-BR" dirty="0" err="1"/>
              <a:t>tester</a:t>
            </a:r>
            <a:r>
              <a:rPr lang="pt-BR" dirty="0"/>
              <a:t>....</a:t>
            </a:r>
          </a:p>
          <a:p>
            <a:r>
              <a:rPr lang="pt-BR" dirty="0"/>
              <a:t>O que um software precisa para ter qualidade?</a:t>
            </a:r>
          </a:p>
          <a:p>
            <a:r>
              <a:rPr lang="pt-BR" dirty="0"/>
              <a:t>Possíveis respostas: não ter bug, segurança, ser visualmente bonito, ter boa utilização (UX), e afins;</a:t>
            </a:r>
          </a:p>
          <a:p>
            <a:r>
              <a:rPr lang="pt-BR" dirty="0"/>
              <a:t>Relacionar respostas com testes;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7E0CD-3FF4-4508-9D03-F1681688E14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829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7E0CD-3FF4-4508-9D03-F1681688E14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56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7E0CD-3FF4-4508-9D03-F1681688E14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842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Mocks</a:t>
            </a:r>
            <a:r>
              <a:rPr lang="pt-BR" dirty="0"/>
              <a:t>: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simulam o comportamento de objetos reais de forma controlada. São normalmente criados para testar o comportamento de outros objetos.</a:t>
            </a:r>
            <a:endParaRPr lang="pt-BR" dirty="0"/>
          </a:p>
          <a:p>
            <a:r>
              <a:rPr lang="pt-BR" dirty="0"/>
              <a:t>Fakes: usado no lugar de uma implementação real, um atalho. Por exemplo banco de dados, ao invés de usar o real posso criar um fake pra me retornar os dados.</a:t>
            </a:r>
          </a:p>
          <a:p>
            <a:r>
              <a:rPr lang="pt-BR" dirty="0" err="1"/>
              <a:t>Dummys</a:t>
            </a:r>
            <a:r>
              <a:rPr lang="pt-BR" dirty="0"/>
              <a:t>: é uma forma de passar um objeto q é necessário mas não importa para nosso teste, uma dependência.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7E0CD-3FF4-4508-9D03-F1681688E14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4207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Mutação: trocar sinais de &lt; ou = e verificar se o sistema quebra</a:t>
            </a:r>
          </a:p>
          <a:p>
            <a:r>
              <a:rPr lang="pt-BR" dirty="0" err="1"/>
              <a:t>End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: simula de fato o usuário</a:t>
            </a:r>
          </a:p>
          <a:p>
            <a:r>
              <a:rPr lang="pt-BR" dirty="0"/>
              <a:t>Testes de desempenho: </a:t>
            </a:r>
            <a:r>
              <a:rPr lang="pt-BR" dirty="0" err="1"/>
              <a:t>extressar</a:t>
            </a:r>
            <a:r>
              <a:rPr lang="pt-BR" dirty="0"/>
              <a:t> uma </a:t>
            </a:r>
            <a:r>
              <a:rPr lang="pt-BR" dirty="0" err="1"/>
              <a:t>api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7E0CD-3FF4-4508-9D03-F1681688E14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124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hyperlink" Target="https://github.com/thiago-aire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linkedin.com/in/thiago-aires" TargetMode="External"/><Relationship Id="rId5" Type="http://schemas.openxmlformats.org/officeDocument/2006/relationships/hyperlink" Target="https://twitter.com/ThiAires2" TargetMode="Externa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7.png"/><Relationship Id="rId18" Type="http://schemas.openxmlformats.org/officeDocument/2006/relationships/hyperlink" Target="https://twitter.com/lambdatres?ref_src=twsrc%5Egoogle%7Ctwcamp%5Eserp%7Ctwgr%5Eauthor" TargetMode="External"/><Relationship Id="rId3" Type="http://schemas.openxmlformats.org/officeDocument/2006/relationships/image" Target="../media/image2.png"/><Relationship Id="rId21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hyperlink" Target="https://www.linkedin.com/company/lambda3/?originalSubdomain=br" TargetMode="External"/><Relationship Id="rId17" Type="http://schemas.openxmlformats.org/officeDocument/2006/relationships/image" Target="../media/image30.svg"/><Relationship Id="rId2" Type="http://schemas.openxmlformats.org/officeDocument/2006/relationships/image" Target="../media/image1.jpeg"/><Relationship Id="rId16" Type="http://schemas.openxmlformats.org/officeDocument/2006/relationships/image" Target="../media/image29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gram.com/lambdatres/" TargetMode="External"/><Relationship Id="rId11" Type="http://schemas.openxmlformats.org/officeDocument/2006/relationships/image" Target="../media/image26.svg"/><Relationship Id="rId5" Type="http://schemas.openxmlformats.org/officeDocument/2006/relationships/image" Target="../media/image22.svg"/><Relationship Id="rId15" Type="http://schemas.openxmlformats.org/officeDocument/2006/relationships/hyperlink" Target="https://www.youtube.com/channel/UCsLavXAcnovAMVUEL7xvFuw" TargetMode="External"/><Relationship Id="rId23" Type="http://schemas.openxmlformats.org/officeDocument/2006/relationships/hyperlink" Target="https://www.lambda3.com.br/lambda3-podcast/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31.png"/><Relationship Id="rId4" Type="http://schemas.openxmlformats.org/officeDocument/2006/relationships/image" Target="../media/image21.png"/><Relationship Id="rId9" Type="http://schemas.openxmlformats.org/officeDocument/2006/relationships/hyperlink" Target="https://pt-br.facebook.com/Lambda3BR/" TargetMode="External"/><Relationship Id="rId14" Type="http://schemas.openxmlformats.org/officeDocument/2006/relationships/image" Target="../media/image28.svg"/><Relationship Id="rId2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935" b="1717"/>
          <a:stretch>
            <a:fillRect/>
          </a:stretch>
        </p:blipFill>
        <p:spPr>
          <a:xfrm>
            <a:off x="0" y="0"/>
            <a:ext cx="18549258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-97269">
            <a:off x="-5160334" y="-8417897"/>
            <a:ext cx="15548119" cy="1683579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515710" y="8728217"/>
            <a:ext cx="3117566" cy="3117566"/>
            <a:chOff x="0" y="0"/>
            <a:chExt cx="2602575" cy="26025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02484" cy="2602484"/>
            </a:xfrm>
            <a:custGeom>
              <a:avLst/>
              <a:gdLst/>
              <a:ahLst/>
              <a:cxnLst/>
              <a:rect l="l" t="t" r="r" b="b"/>
              <a:pathLst>
                <a:path w="2602484" h="2602484">
                  <a:moveTo>
                    <a:pt x="1301242" y="2602103"/>
                  </a:moveTo>
                  <a:cubicBezTo>
                    <a:pt x="953643" y="2602103"/>
                    <a:pt x="626745" y="2466848"/>
                    <a:pt x="381381" y="2220722"/>
                  </a:cubicBezTo>
                  <a:cubicBezTo>
                    <a:pt x="135255" y="1975866"/>
                    <a:pt x="0" y="1648460"/>
                    <a:pt x="0" y="1301242"/>
                  </a:cubicBezTo>
                  <a:cubicBezTo>
                    <a:pt x="0" y="954024"/>
                    <a:pt x="135255" y="626745"/>
                    <a:pt x="381381" y="381381"/>
                  </a:cubicBezTo>
                  <a:cubicBezTo>
                    <a:pt x="626745" y="135255"/>
                    <a:pt x="953643" y="0"/>
                    <a:pt x="1301242" y="0"/>
                  </a:cubicBezTo>
                  <a:cubicBezTo>
                    <a:pt x="1648841" y="0"/>
                    <a:pt x="1975739" y="135255"/>
                    <a:pt x="2221103" y="381381"/>
                  </a:cubicBezTo>
                  <a:cubicBezTo>
                    <a:pt x="2467229" y="627507"/>
                    <a:pt x="2602484" y="954151"/>
                    <a:pt x="2602484" y="1301242"/>
                  </a:cubicBezTo>
                  <a:cubicBezTo>
                    <a:pt x="2602484" y="1648333"/>
                    <a:pt x="2467229" y="1975739"/>
                    <a:pt x="2221103" y="2221103"/>
                  </a:cubicBezTo>
                  <a:cubicBezTo>
                    <a:pt x="1975739" y="2467229"/>
                    <a:pt x="1648333" y="2602484"/>
                    <a:pt x="1301242" y="2602484"/>
                  </a:cubicBezTo>
                  <a:close/>
                  <a:moveTo>
                    <a:pt x="1301242" y="77851"/>
                  </a:moveTo>
                  <a:cubicBezTo>
                    <a:pt x="974725" y="77851"/>
                    <a:pt x="667512" y="205232"/>
                    <a:pt x="436626" y="436118"/>
                  </a:cubicBezTo>
                  <a:cubicBezTo>
                    <a:pt x="205740" y="667004"/>
                    <a:pt x="77978" y="974725"/>
                    <a:pt x="77978" y="1301242"/>
                  </a:cubicBezTo>
                  <a:cubicBezTo>
                    <a:pt x="77978" y="1627759"/>
                    <a:pt x="205359" y="1934972"/>
                    <a:pt x="436245" y="2165858"/>
                  </a:cubicBezTo>
                  <a:cubicBezTo>
                    <a:pt x="667131" y="2396744"/>
                    <a:pt x="974344" y="2524125"/>
                    <a:pt x="1300861" y="2524125"/>
                  </a:cubicBezTo>
                  <a:cubicBezTo>
                    <a:pt x="1627378" y="2524125"/>
                    <a:pt x="1934591" y="2396744"/>
                    <a:pt x="2165477" y="2165858"/>
                  </a:cubicBezTo>
                  <a:cubicBezTo>
                    <a:pt x="2396363" y="1934972"/>
                    <a:pt x="2523744" y="1627759"/>
                    <a:pt x="2523744" y="1301242"/>
                  </a:cubicBezTo>
                  <a:cubicBezTo>
                    <a:pt x="2523744" y="974725"/>
                    <a:pt x="2396363" y="667512"/>
                    <a:pt x="2165477" y="436626"/>
                  </a:cubicBezTo>
                  <a:cubicBezTo>
                    <a:pt x="1934591" y="205740"/>
                    <a:pt x="1627886" y="77978"/>
                    <a:pt x="1301242" y="77978"/>
                  </a:cubicBezTo>
                  <a:close/>
                </a:path>
              </a:pathLst>
            </a:custGeom>
            <a:solidFill>
              <a:srgbClr val="FF700A"/>
            </a:solidFill>
          </p:spPr>
        </p:sp>
      </p:grpSp>
      <p:grpSp>
        <p:nvGrpSpPr>
          <p:cNvPr id="6" name="Group 6"/>
          <p:cNvGrpSpPr/>
          <p:nvPr/>
        </p:nvGrpSpPr>
        <p:grpSpPr>
          <a:xfrm rot="-3335657">
            <a:off x="619374" y="7155906"/>
            <a:ext cx="2101474" cy="1838680"/>
            <a:chOff x="0" y="0"/>
            <a:chExt cx="1406371" cy="12305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06398" cy="1230503"/>
            </a:xfrm>
            <a:custGeom>
              <a:avLst/>
              <a:gdLst/>
              <a:ahLst/>
              <a:cxnLst/>
              <a:rect l="l" t="t" r="r" b="b"/>
              <a:pathLst>
                <a:path w="1406398" h="1230503">
                  <a:moveTo>
                    <a:pt x="703072" y="0"/>
                  </a:moveTo>
                  <a:lnTo>
                    <a:pt x="1406398" y="1230503"/>
                  </a:lnTo>
                  <a:lnTo>
                    <a:pt x="0" y="1230503"/>
                  </a:lnTo>
                  <a:lnTo>
                    <a:pt x="703072" y="0"/>
                  </a:lnTo>
                  <a:close/>
                </a:path>
              </a:pathLst>
            </a:custGeom>
            <a:solidFill>
              <a:srgbClr val="00E2B8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548873">
            <a:off x="13037411" y="-1140636"/>
            <a:ext cx="2633503" cy="2281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97BD51-D824-705A-0A0F-D1650EE89038}"/>
              </a:ext>
            </a:extLst>
          </p:cNvPr>
          <p:cNvSpPr txBox="1"/>
          <p:nvPr/>
        </p:nvSpPr>
        <p:spPr>
          <a:xfrm>
            <a:off x="2874982" y="2297430"/>
            <a:ext cx="12799293" cy="5802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53"/>
              </a:lnSpc>
            </a:pPr>
            <a:r>
              <a:rPr lang="en-US" sz="9460" spc="94" dirty="0">
                <a:solidFill>
                  <a:srgbClr val="FFFFFF"/>
                </a:solidFill>
                <a:latin typeface="Zilla Slab Bold"/>
              </a:rPr>
              <a:t>Testes </a:t>
            </a:r>
            <a:r>
              <a:rPr lang="en-US" sz="9460" spc="94" dirty="0" err="1">
                <a:solidFill>
                  <a:srgbClr val="FFFFFF"/>
                </a:solidFill>
                <a:latin typeface="Zilla Slab Bold"/>
              </a:rPr>
              <a:t>Automatizados</a:t>
            </a:r>
            <a:r>
              <a:rPr lang="en-US" sz="9460" spc="94" dirty="0">
                <a:solidFill>
                  <a:srgbClr val="FFFFFF"/>
                </a:solidFill>
                <a:latin typeface="Zilla Slab Bold"/>
              </a:rPr>
              <a:t> de Software: </a:t>
            </a:r>
            <a:r>
              <a:rPr lang="en-US" sz="9460" spc="94" dirty="0" err="1">
                <a:solidFill>
                  <a:srgbClr val="FFFFFF"/>
                </a:solidFill>
                <a:latin typeface="Zilla Slab Bold"/>
              </a:rPr>
              <a:t>vantagens</a:t>
            </a:r>
            <a:r>
              <a:rPr lang="en-US" sz="9460" spc="94" dirty="0">
                <a:solidFill>
                  <a:srgbClr val="FFFFFF"/>
                </a:solidFill>
                <a:latin typeface="Zilla Slab Bold"/>
              </a:rPr>
              <a:t>, </a:t>
            </a:r>
            <a:r>
              <a:rPr lang="en-US" sz="9460" spc="94" dirty="0" err="1">
                <a:solidFill>
                  <a:srgbClr val="FFFFFF"/>
                </a:solidFill>
                <a:latin typeface="Zilla Slab Bold"/>
              </a:rPr>
              <a:t>desafios</a:t>
            </a:r>
            <a:r>
              <a:rPr lang="en-US" sz="9460" spc="94" dirty="0">
                <a:solidFill>
                  <a:srgbClr val="FFFFFF"/>
                </a:solidFill>
                <a:latin typeface="Zilla Slab Bold"/>
              </a:rPr>
              <a:t> e </a:t>
            </a:r>
            <a:r>
              <a:rPr lang="en-US" sz="9460" spc="94" dirty="0" err="1">
                <a:solidFill>
                  <a:srgbClr val="FFFFFF"/>
                </a:solidFill>
                <a:latin typeface="Zilla Slab Bold"/>
              </a:rPr>
              <a:t>técnicas</a:t>
            </a:r>
            <a:r>
              <a:rPr lang="en-US" sz="9460" spc="94" dirty="0">
                <a:solidFill>
                  <a:srgbClr val="FFFFFF"/>
                </a:solidFill>
                <a:latin typeface="Zilla Slab Bold"/>
              </a:rPr>
              <a:t> de </a:t>
            </a:r>
            <a:r>
              <a:rPr lang="en-US" sz="9460" spc="94" dirty="0" err="1">
                <a:solidFill>
                  <a:srgbClr val="FFFFFF"/>
                </a:solidFill>
                <a:latin typeface="Zilla Slab Bold"/>
              </a:rPr>
              <a:t>escrita</a:t>
            </a:r>
            <a:endParaRPr lang="en-US" sz="9460" spc="94" dirty="0">
              <a:solidFill>
                <a:srgbClr val="FFFFFF"/>
              </a:solidFill>
              <a:latin typeface="Zilla Slab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026" r="62369" b="4457"/>
          <a:stretch>
            <a:fillRect/>
          </a:stretch>
        </p:blipFill>
        <p:spPr>
          <a:xfrm>
            <a:off x="0" y="0"/>
            <a:ext cx="625473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-97269">
            <a:off x="-6219264" y="-2429430"/>
            <a:ext cx="11045850" cy="119606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3888" y="2326820"/>
            <a:ext cx="12731378" cy="146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6"/>
              </a:lnSpc>
            </a:pP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TDD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34179" y="3460833"/>
            <a:ext cx="5527267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84468" y="4466014"/>
            <a:ext cx="4226689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717197" y="-742797"/>
            <a:ext cx="1827924" cy="1827924"/>
            <a:chOff x="0" y="0"/>
            <a:chExt cx="2437232" cy="24372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37130" cy="2437130"/>
            </a:xfrm>
            <a:custGeom>
              <a:avLst/>
              <a:gdLst/>
              <a:ahLst/>
              <a:cxnLst/>
              <a:rect l="l" t="t" r="r" b="b"/>
              <a:pathLst>
                <a:path w="2437130" h="2437130">
                  <a:moveTo>
                    <a:pt x="1218565" y="2436876"/>
                  </a:moveTo>
                  <a:cubicBezTo>
                    <a:pt x="893064" y="2436876"/>
                    <a:pt x="586867" y="2310257"/>
                    <a:pt x="357124" y="2079752"/>
                  </a:cubicBezTo>
                  <a:cubicBezTo>
                    <a:pt x="126619" y="1850263"/>
                    <a:pt x="0" y="1543685"/>
                    <a:pt x="0" y="1218565"/>
                  </a:cubicBezTo>
                  <a:cubicBezTo>
                    <a:pt x="0" y="893445"/>
                    <a:pt x="126619" y="586867"/>
                    <a:pt x="357124" y="357124"/>
                  </a:cubicBezTo>
                  <a:cubicBezTo>
                    <a:pt x="586867" y="126619"/>
                    <a:pt x="893064" y="0"/>
                    <a:pt x="1218565" y="0"/>
                  </a:cubicBezTo>
                  <a:cubicBezTo>
                    <a:pt x="1544066" y="0"/>
                    <a:pt x="1850263" y="126619"/>
                    <a:pt x="2080006" y="357124"/>
                  </a:cubicBezTo>
                  <a:cubicBezTo>
                    <a:pt x="2310511" y="587629"/>
                    <a:pt x="2437130" y="893445"/>
                    <a:pt x="2437130" y="1218565"/>
                  </a:cubicBezTo>
                  <a:cubicBezTo>
                    <a:pt x="2437130" y="1543685"/>
                    <a:pt x="2310511" y="1850263"/>
                    <a:pt x="2080006" y="2080006"/>
                  </a:cubicBezTo>
                  <a:cubicBezTo>
                    <a:pt x="1850263" y="2310511"/>
                    <a:pt x="1543685" y="2437130"/>
                    <a:pt x="1218565" y="2437130"/>
                  </a:cubicBezTo>
                  <a:close/>
                  <a:moveTo>
                    <a:pt x="1218565" y="73025"/>
                  </a:moveTo>
                  <a:cubicBezTo>
                    <a:pt x="912749" y="73025"/>
                    <a:pt x="625094" y="192278"/>
                    <a:pt x="408813" y="408559"/>
                  </a:cubicBezTo>
                  <a:cubicBezTo>
                    <a:pt x="192532" y="624840"/>
                    <a:pt x="73025" y="912749"/>
                    <a:pt x="73025" y="1218565"/>
                  </a:cubicBezTo>
                  <a:cubicBezTo>
                    <a:pt x="73025" y="1524381"/>
                    <a:pt x="192278" y="1812036"/>
                    <a:pt x="408559" y="2028317"/>
                  </a:cubicBezTo>
                  <a:cubicBezTo>
                    <a:pt x="624840" y="2244598"/>
                    <a:pt x="912495" y="2363851"/>
                    <a:pt x="1218311" y="2363851"/>
                  </a:cubicBezTo>
                  <a:cubicBezTo>
                    <a:pt x="1524127" y="2363851"/>
                    <a:pt x="1811782" y="2244598"/>
                    <a:pt x="2028063" y="2028317"/>
                  </a:cubicBezTo>
                  <a:cubicBezTo>
                    <a:pt x="2244344" y="1812036"/>
                    <a:pt x="2363597" y="1524381"/>
                    <a:pt x="2363597" y="1218565"/>
                  </a:cubicBezTo>
                  <a:cubicBezTo>
                    <a:pt x="2363597" y="912749"/>
                    <a:pt x="2244344" y="625094"/>
                    <a:pt x="2028063" y="408813"/>
                  </a:cubicBezTo>
                  <a:cubicBezTo>
                    <a:pt x="1811782" y="192532"/>
                    <a:pt x="1524381" y="73025"/>
                    <a:pt x="1218565" y="73025"/>
                  </a:cubicBezTo>
                  <a:close/>
                </a:path>
              </a:pathLst>
            </a:custGeom>
            <a:solidFill>
              <a:srgbClr val="FFCD0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4631062" y="469987"/>
            <a:ext cx="716388" cy="719498"/>
            <a:chOff x="0" y="0"/>
            <a:chExt cx="955184" cy="9593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5167" cy="959358"/>
            </a:xfrm>
            <a:custGeom>
              <a:avLst/>
              <a:gdLst/>
              <a:ahLst/>
              <a:cxnLst/>
              <a:rect l="l" t="t" r="r" b="b"/>
              <a:pathLst>
                <a:path w="955167" h="959358">
                  <a:moveTo>
                    <a:pt x="477520" y="0"/>
                  </a:moveTo>
                  <a:cubicBezTo>
                    <a:pt x="741680" y="1143"/>
                    <a:pt x="955167" y="215646"/>
                    <a:pt x="955167" y="479806"/>
                  </a:cubicBezTo>
                  <a:cubicBezTo>
                    <a:pt x="955167" y="743966"/>
                    <a:pt x="741553" y="958215"/>
                    <a:pt x="477520" y="959358"/>
                  </a:cubicBezTo>
                  <a:cubicBezTo>
                    <a:pt x="213360" y="958215"/>
                    <a:pt x="0" y="743839"/>
                    <a:pt x="0" y="479806"/>
                  </a:cubicBezTo>
                  <a:cubicBezTo>
                    <a:pt x="0" y="215773"/>
                    <a:pt x="213360" y="1143"/>
                    <a:pt x="477520" y="0"/>
                  </a:cubicBezTo>
                  <a:close/>
                </a:path>
              </a:pathLst>
            </a:custGeom>
            <a:solidFill>
              <a:srgbClr val="F79824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3335657">
            <a:off x="1690022" y="400055"/>
            <a:ext cx="1084941" cy="949267"/>
            <a:chOff x="0" y="0"/>
            <a:chExt cx="2368003" cy="207187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68042" cy="2071878"/>
            </a:xfrm>
            <a:custGeom>
              <a:avLst/>
              <a:gdLst/>
              <a:ahLst/>
              <a:cxnLst/>
              <a:rect l="l" t="t" r="r" b="b"/>
              <a:pathLst>
                <a:path w="2368042" h="2071878">
                  <a:moveTo>
                    <a:pt x="1183894" y="0"/>
                  </a:moveTo>
                  <a:lnTo>
                    <a:pt x="2368042" y="2071878"/>
                  </a:lnTo>
                  <a:lnTo>
                    <a:pt x="0" y="2071878"/>
                  </a:lnTo>
                  <a:lnTo>
                    <a:pt x="1183894" y="0"/>
                  </a:lnTo>
                  <a:close/>
                </a:path>
              </a:pathLst>
            </a:custGeom>
            <a:solidFill>
              <a:srgbClr val="37D2A9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 r="1346" b="1317"/>
          <a:stretch>
            <a:fillRect/>
          </a:stretch>
        </p:blipFill>
        <p:spPr>
          <a:xfrm rot="-2788078">
            <a:off x="6290161" y="7696169"/>
            <a:ext cx="1258692" cy="109034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56CD382D-DAE6-1196-EF31-80D24FB90602}"/>
              </a:ext>
            </a:extLst>
          </p:cNvPr>
          <p:cNvSpPr txBox="1"/>
          <p:nvPr/>
        </p:nvSpPr>
        <p:spPr>
          <a:xfrm>
            <a:off x="7125055" y="2277096"/>
            <a:ext cx="10553345" cy="6181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3"/>
              </a:lnSpc>
            </a:pPr>
            <a:r>
              <a:rPr lang="en-US" sz="3823" dirty="0" err="1">
                <a:latin typeface="Roboto"/>
              </a:rPr>
              <a:t>Vantagens</a:t>
            </a:r>
            <a:r>
              <a:rPr lang="en-US" sz="3823" dirty="0">
                <a:latin typeface="Roboto"/>
              </a:rPr>
              <a:t>: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Foco</a:t>
            </a:r>
            <a:r>
              <a:rPr lang="en-US" sz="3823" dirty="0">
                <a:latin typeface="Roboto"/>
              </a:rPr>
              <a:t> no teste e </a:t>
            </a:r>
            <a:r>
              <a:rPr lang="en-US" sz="3823" dirty="0" err="1">
                <a:latin typeface="Roboto"/>
              </a:rPr>
              <a:t>não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na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implementação</a:t>
            </a:r>
            <a:endParaRPr lang="en-US" sz="3823" dirty="0">
              <a:latin typeface="Roboto"/>
            </a:endParaRP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>
                <a:latin typeface="Roboto"/>
              </a:rPr>
              <a:t>Código </a:t>
            </a:r>
            <a:r>
              <a:rPr lang="en-US" sz="3823" dirty="0" err="1">
                <a:latin typeface="Roboto"/>
              </a:rPr>
              <a:t>nasce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testado</a:t>
            </a:r>
            <a:endParaRPr lang="en-US" sz="3823" dirty="0">
              <a:latin typeface="Roboto"/>
            </a:endParaRP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Simplicidade</a:t>
            </a:r>
            <a:endParaRPr lang="en-US" sz="3823" dirty="0">
              <a:latin typeface="Roboto"/>
            </a:endParaRP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Melhor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reflexão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sobre</a:t>
            </a:r>
            <a:r>
              <a:rPr lang="en-US" sz="3823" dirty="0">
                <a:latin typeface="Roboto"/>
              </a:rPr>
              <a:t> o design da </a:t>
            </a:r>
            <a:r>
              <a:rPr lang="en-US" sz="3823" dirty="0" err="1">
                <a:latin typeface="Roboto"/>
              </a:rPr>
              <a:t>classe</a:t>
            </a:r>
            <a:endParaRPr lang="en-US" sz="3823" dirty="0">
              <a:latin typeface="Roboto"/>
            </a:endParaRP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>
                <a:latin typeface="Roboto"/>
              </a:rPr>
              <a:t>Feedback </a:t>
            </a:r>
            <a:r>
              <a:rPr lang="en-US" sz="3823" dirty="0" err="1">
                <a:latin typeface="Roboto"/>
              </a:rPr>
              <a:t>rápido</a:t>
            </a:r>
            <a:r>
              <a:rPr lang="en-US" sz="3823" dirty="0">
                <a:latin typeface="Roboto"/>
              </a:rPr>
              <a:t> do </a:t>
            </a:r>
            <a:r>
              <a:rPr lang="en-US" sz="3823" dirty="0" err="1">
                <a:latin typeface="Roboto"/>
              </a:rPr>
              <a:t>código</a:t>
            </a: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DF1A99F9-B29F-70F8-E28C-338FB886BF45}"/>
              </a:ext>
            </a:extLst>
          </p:cNvPr>
          <p:cNvSpPr txBox="1"/>
          <p:nvPr/>
        </p:nvSpPr>
        <p:spPr>
          <a:xfrm>
            <a:off x="7013474" y="6145993"/>
            <a:ext cx="10553345" cy="2026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64E4669-0920-B78D-2F56-8508246EA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1893" y="2147274"/>
            <a:ext cx="10574807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5026" r="62369" b="4457"/>
          <a:stretch>
            <a:fillRect/>
          </a:stretch>
        </p:blipFill>
        <p:spPr>
          <a:xfrm>
            <a:off x="0" y="0"/>
            <a:ext cx="625473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0000"/>
          </a:blip>
          <a:srcRect l="8026" r="8611" b="650"/>
          <a:stretch>
            <a:fillRect/>
          </a:stretch>
        </p:blipFill>
        <p:spPr>
          <a:xfrm rot="-97269">
            <a:off x="-6219264" y="-2429430"/>
            <a:ext cx="11045850" cy="119606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3888" y="2326820"/>
            <a:ext cx="12731378" cy="146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6"/>
              </a:lnSpc>
            </a:pPr>
            <a:r>
              <a:rPr lang="en-US" sz="983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Prática</a:t>
            </a:r>
            <a:endParaRPr lang="en-US" sz="9830" dirty="0">
              <a:solidFill>
                <a:srgbClr val="FFFFFF"/>
              </a:solidFill>
              <a:latin typeface="Zilla Slab Bold" panose="020B0604020202020204" charset="0"/>
              <a:ea typeface="Zilla Slab Bold" panose="020B060402020202020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234179" y="3460833"/>
            <a:ext cx="5527267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717197" y="-742797"/>
            <a:ext cx="1827924" cy="1827924"/>
            <a:chOff x="0" y="0"/>
            <a:chExt cx="2437232" cy="24372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37130" cy="2437130"/>
            </a:xfrm>
            <a:custGeom>
              <a:avLst/>
              <a:gdLst/>
              <a:ahLst/>
              <a:cxnLst/>
              <a:rect l="l" t="t" r="r" b="b"/>
              <a:pathLst>
                <a:path w="2437130" h="2437130">
                  <a:moveTo>
                    <a:pt x="1218565" y="2436876"/>
                  </a:moveTo>
                  <a:cubicBezTo>
                    <a:pt x="893064" y="2436876"/>
                    <a:pt x="586867" y="2310257"/>
                    <a:pt x="357124" y="2079752"/>
                  </a:cubicBezTo>
                  <a:cubicBezTo>
                    <a:pt x="126619" y="1850263"/>
                    <a:pt x="0" y="1543685"/>
                    <a:pt x="0" y="1218565"/>
                  </a:cubicBezTo>
                  <a:cubicBezTo>
                    <a:pt x="0" y="893445"/>
                    <a:pt x="126619" y="586867"/>
                    <a:pt x="357124" y="357124"/>
                  </a:cubicBezTo>
                  <a:cubicBezTo>
                    <a:pt x="586867" y="126619"/>
                    <a:pt x="893064" y="0"/>
                    <a:pt x="1218565" y="0"/>
                  </a:cubicBezTo>
                  <a:cubicBezTo>
                    <a:pt x="1544066" y="0"/>
                    <a:pt x="1850263" y="126619"/>
                    <a:pt x="2080006" y="357124"/>
                  </a:cubicBezTo>
                  <a:cubicBezTo>
                    <a:pt x="2310511" y="587629"/>
                    <a:pt x="2437130" y="893445"/>
                    <a:pt x="2437130" y="1218565"/>
                  </a:cubicBezTo>
                  <a:cubicBezTo>
                    <a:pt x="2437130" y="1543685"/>
                    <a:pt x="2310511" y="1850263"/>
                    <a:pt x="2080006" y="2080006"/>
                  </a:cubicBezTo>
                  <a:cubicBezTo>
                    <a:pt x="1850263" y="2310511"/>
                    <a:pt x="1543685" y="2437130"/>
                    <a:pt x="1218565" y="2437130"/>
                  </a:cubicBezTo>
                  <a:close/>
                  <a:moveTo>
                    <a:pt x="1218565" y="73025"/>
                  </a:moveTo>
                  <a:cubicBezTo>
                    <a:pt x="912749" y="73025"/>
                    <a:pt x="625094" y="192278"/>
                    <a:pt x="408813" y="408559"/>
                  </a:cubicBezTo>
                  <a:cubicBezTo>
                    <a:pt x="192532" y="624840"/>
                    <a:pt x="73025" y="912749"/>
                    <a:pt x="73025" y="1218565"/>
                  </a:cubicBezTo>
                  <a:cubicBezTo>
                    <a:pt x="73025" y="1524381"/>
                    <a:pt x="192278" y="1812036"/>
                    <a:pt x="408559" y="2028317"/>
                  </a:cubicBezTo>
                  <a:cubicBezTo>
                    <a:pt x="624840" y="2244598"/>
                    <a:pt x="912495" y="2363851"/>
                    <a:pt x="1218311" y="2363851"/>
                  </a:cubicBezTo>
                  <a:cubicBezTo>
                    <a:pt x="1524127" y="2363851"/>
                    <a:pt x="1811782" y="2244598"/>
                    <a:pt x="2028063" y="2028317"/>
                  </a:cubicBezTo>
                  <a:cubicBezTo>
                    <a:pt x="2244344" y="1812036"/>
                    <a:pt x="2363597" y="1524381"/>
                    <a:pt x="2363597" y="1218565"/>
                  </a:cubicBezTo>
                  <a:cubicBezTo>
                    <a:pt x="2363597" y="912749"/>
                    <a:pt x="2244344" y="625094"/>
                    <a:pt x="2028063" y="408813"/>
                  </a:cubicBezTo>
                  <a:cubicBezTo>
                    <a:pt x="1811782" y="192532"/>
                    <a:pt x="1524381" y="73025"/>
                    <a:pt x="1218565" y="73025"/>
                  </a:cubicBezTo>
                  <a:close/>
                </a:path>
              </a:pathLst>
            </a:custGeom>
            <a:solidFill>
              <a:srgbClr val="FFCD0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4631062" y="469987"/>
            <a:ext cx="716388" cy="719498"/>
            <a:chOff x="0" y="0"/>
            <a:chExt cx="955184" cy="9593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5167" cy="959358"/>
            </a:xfrm>
            <a:custGeom>
              <a:avLst/>
              <a:gdLst/>
              <a:ahLst/>
              <a:cxnLst/>
              <a:rect l="l" t="t" r="r" b="b"/>
              <a:pathLst>
                <a:path w="955167" h="959358">
                  <a:moveTo>
                    <a:pt x="477520" y="0"/>
                  </a:moveTo>
                  <a:cubicBezTo>
                    <a:pt x="741680" y="1143"/>
                    <a:pt x="955167" y="215646"/>
                    <a:pt x="955167" y="479806"/>
                  </a:cubicBezTo>
                  <a:cubicBezTo>
                    <a:pt x="955167" y="743966"/>
                    <a:pt x="741553" y="958215"/>
                    <a:pt x="477520" y="959358"/>
                  </a:cubicBezTo>
                  <a:cubicBezTo>
                    <a:pt x="213360" y="958215"/>
                    <a:pt x="0" y="743839"/>
                    <a:pt x="0" y="479806"/>
                  </a:cubicBezTo>
                  <a:cubicBezTo>
                    <a:pt x="0" y="215773"/>
                    <a:pt x="213360" y="1143"/>
                    <a:pt x="477520" y="0"/>
                  </a:cubicBezTo>
                  <a:close/>
                </a:path>
              </a:pathLst>
            </a:custGeom>
            <a:solidFill>
              <a:srgbClr val="F79824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3335657">
            <a:off x="1690022" y="400055"/>
            <a:ext cx="1084941" cy="949267"/>
            <a:chOff x="0" y="0"/>
            <a:chExt cx="2368003" cy="207187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68042" cy="2071878"/>
            </a:xfrm>
            <a:custGeom>
              <a:avLst/>
              <a:gdLst/>
              <a:ahLst/>
              <a:cxnLst/>
              <a:rect l="l" t="t" r="r" b="b"/>
              <a:pathLst>
                <a:path w="2368042" h="2071878">
                  <a:moveTo>
                    <a:pt x="1183894" y="0"/>
                  </a:moveTo>
                  <a:lnTo>
                    <a:pt x="2368042" y="2071878"/>
                  </a:lnTo>
                  <a:lnTo>
                    <a:pt x="0" y="2071878"/>
                  </a:lnTo>
                  <a:lnTo>
                    <a:pt x="1183894" y="0"/>
                  </a:lnTo>
                  <a:close/>
                </a:path>
              </a:pathLst>
            </a:custGeom>
            <a:solidFill>
              <a:srgbClr val="37D2A9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 r="1346" b="1317"/>
          <a:stretch>
            <a:fillRect/>
          </a:stretch>
        </p:blipFill>
        <p:spPr>
          <a:xfrm rot="-2788078">
            <a:off x="6290161" y="7696169"/>
            <a:ext cx="1258692" cy="109034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BAA659EE-0A7E-1625-262C-05AE17B99748}"/>
              </a:ext>
            </a:extLst>
          </p:cNvPr>
          <p:cNvSpPr txBox="1"/>
          <p:nvPr/>
        </p:nvSpPr>
        <p:spPr>
          <a:xfrm>
            <a:off x="7125055" y="2277096"/>
            <a:ext cx="10553345" cy="548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3"/>
              </a:lnSpc>
            </a:pPr>
            <a:r>
              <a:rPr lang="en-US" sz="3823" dirty="0">
                <a:latin typeface="Roboto"/>
              </a:rPr>
              <a:t>Antes </a:t>
            </a:r>
            <a:r>
              <a:rPr lang="en-US" sz="3823" dirty="0" err="1">
                <a:latin typeface="Roboto"/>
              </a:rPr>
              <a:t>alguns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conceitos</a:t>
            </a:r>
            <a:r>
              <a:rPr lang="en-US" sz="3823" dirty="0">
                <a:latin typeface="Roboto"/>
              </a:rPr>
              <a:t>: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>
                <a:latin typeface="Roboto"/>
              </a:rPr>
              <a:t>Mocks;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>
                <a:latin typeface="Roboto"/>
              </a:rPr>
              <a:t>Fakes;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Dummys</a:t>
            </a:r>
            <a:r>
              <a:rPr lang="en-US" sz="3823" dirty="0">
                <a:latin typeface="Roboto"/>
              </a:rPr>
              <a:t>;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>
                <a:latin typeface="Roboto"/>
              </a:rPr>
              <a:t>Técnica dos </a:t>
            </a:r>
            <a:r>
              <a:rPr lang="en-US" sz="3823" dirty="0" err="1">
                <a:latin typeface="Roboto"/>
              </a:rPr>
              <a:t>Três</a:t>
            </a:r>
            <a:r>
              <a:rPr lang="en-US" sz="3823" dirty="0">
                <a:latin typeface="Roboto"/>
              </a:rPr>
              <a:t> A: Arrange, Act, Assert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1736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026" r="62369" b="4457"/>
          <a:stretch>
            <a:fillRect/>
          </a:stretch>
        </p:blipFill>
        <p:spPr>
          <a:xfrm>
            <a:off x="0" y="0"/>
            <a:ext cx="625473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-97269">
            <a:off x="-6219264" y="-2429430"/>
            <a:ext cx="11045850" cy="119606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3888" y="2326820"/>
            <a:ext cx="12731378" cy="146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6"/>
              </a:lnSpc>
            </a:pPr>
            <a:r>
              <a:rPr lang="en-US" sz="983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Prática</a:t>
            </a:r>
            <a:endParaRPr lang="en-US" sz="9830" dirty="0">
              <a:solidFill>
                <a:srgbClr val="FFFFFF"/>
              </a:solidFill>
              <a:latin typeface="Zilla Slab Bold" panose="020B0604020202020204" charset="0"/>
              <a:ea typeface="Zilla Slab Bold" panose="020B060402020202020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234179" y="3460833"/>
            <a:ext cx="5527267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717197" y="-742797"/>
            <a:ext cx="1827924" cy="1827924"/>
            <a:chOff x="0" y="0"/>
            <a:chExt cx="2437232" cy="24372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37130" cy="2437130"/>
            </a:xfrm>
            <a:custGeom>
              <a:avLst/>
              <a:gdLst/>
              <a:ahLst/>
              <a:cxnLst/>
              <a:rect l="l" t="t" r="r" b="b"/>
              <a:pathLst>
                <a:path w="2437130" h="2437130">
                  <a:moveTo>
                    <a:pt x="1218565" y="2436876"/>
                  </a:moveTo>
                  <a:cubicBezTo>
                    <a:pt x="893064" y="2436876"/>
                    <a:pt x="586867" y="2310257"/>
                    <a:pt x="357124" y="2079752"/>
                  </a:cubicBezTo>
                  <a:cubicBezTo>
                    <a:pt x="126619" y="1850263"/>
                    <a:pt x="0" y="1543685"/>
                    <a:pt x="0" y="1218565"/>
                  </a:cubicBezTo>
                  <a:cubicBezTo>
                    <a:pt x="0" y="893445"/>
                    <a:pt x="126619" y="586867"/>
                    <a:pt x="357124" y="357124"/>
                  </a:cubicBezTo>
                  <a:cubicBezTo>
                    <a:pt x="586867" y="126619"/>
                    <a:pt x="893064" y="0"/>
                    <a:pt x="1218565" y="0"/>
                  </a:cubicBezTo>
                  <a:cubicBezTo>
                    <a:pt x="1544066" y="0"/>
                    <a:pt x="1850263" y="126619"/>
                    <a:pt x="2080006" y="357124"/>
                  </a:cubicBezTo>
                  <a:cubicBezTo>
                    <a:pt x="2310511" y="587629"/>
                    <a:pt x="2437130" y="893445"/>
                    <a:pt x="2437130" y="1218565"/>
                  </a:cubicBezTo>
                  <a:cubicBezTo>
                    <a:pt x="2437130" y="1543685"/>
                    <a:pt x="2310511" y="1850263"/>
                    <a:pt x="2080006" y="2080006"/>
                  </a:cubicBezTo>
                  <a:cubicBezTo>
                    <a:pt x="1850263" y="2310511"/>
                    <a:pt x="1543685" y="2437130"/>
                    <a:pt x="1218565" y="2437130"/>
                  </a:cubicBezTo>
                  <a:close/>
                  <a:moveTo>
                    <a:pt x="1218565" y="73025"/>
                  </a:moveTo>
                  <a:cubicBezTo>
                    <a:pt x="912749" y="73025"/>
                    <a:pt x="625094" y="192278"/>
                    <a:pt x="408813" y="408559"/>
                  </a:cubicBezTo>
                  <a:cubicBezTo>
                    <a:pt x="192532" y="624840"/>
                    <a:pt x="73025" y="912749"/>
                    <a:pt x="73025" y="1218565"/>
                  </a:cubicBezTo>
                  <a:cubicBezTo>
                    <a:pt x="73025" y="1524381"/>
                    <a:pt x="192278" y="1812036"/>
                    <a:pt x="408559" y="2028317"/>
                  </a:cubicBezTo>
                  <a:cubicBezTo>
                    <a:pt x="624840" y="2244598"/>
                    <a:pt x="912495" y="2363851"/>
                    <a:pt x="1218311" y="2363851"/>
                  </a:cubicBezTo>
                  <a:cubicBezTo>
                    <a:pt x="1524127" y="2363851"/>
                    <a:pt x="1811782" y="2244598"/>
                    <a:pt x="2028063" y="2028317"/>
                  </a:cubicBezTo>
                  <a:cubicBezTo>
                    <a:pt x="2244344" y="1812036"/>
                    <a:pt x="2363597" y="1524381"/>
                    <a:pt x="2363597" y="1218565"/>
                  </a:cubicBezTo>
                  <a:cubicBezTo>
                    <a:pt x="2363597" y="912749"/>
                    <a:pt x="2244344" y="625094"/>
                    <a:pt x="2028063" y="408813"/>
                  </a:cubicBezTo>
                  <a:cubicBezTo>
                    <a:pt x="1811782" y="192532"/>
                    <a:pt x="1524381" y="73025"/>
                    <a:pt x="1218565" y="73025"/>
                  </a:cubicBezTo>
                  <a:close/>
                </a:path>
              </a:pathLst>
            </a:custGeom>
            <a:solidFill>
              <a:srgbClr val="FFCD0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4631062" y="469987"/>
            <a:ext cx="716388" cy="719498"/>
            <a:chOff x="0" y="0"/>
            <a:chExt cx="955184" cy="9593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5167" cy="959358"/>
            </a:xfrm>
            <a:custGeom>
              <a:avLst/>
              <a:gdLst/>
              <a:ahLst/>
              <a:cxnLst/>
              <a:rect l="l" t="t" r="r" b="b"/>
              <a:pathLst>
                <a:path w="955167" h="959358">
                  <a:moveTo>
                    <a:pt x="477520" y="0"/>
                  </a:moveTo>
                  <a:cubicBezTo>
                    <a:pt x="741680" y="1143"/>
                    <a:pt x="955167" y="215646"/>
                    <a:pt x="955167" y="479806"/>
                  </a:cubicBezTo>
                  <a:cubicBezTo>
                    <a:pt x="955167" y="743966"/>
                    <a:pt x="741553" y="958215"/>
                    <a:pt x="477520" y="959358"/>
                  </a:cubicBezTo>
                  <a:cubicBezTo>
                    <a:pt x="213360" y="958215"/>
                    <a:pt x="0" y="743839"/>
                    <a:pt x="0" y="479806"/>
                  </a:cubicBezTo>
                  <a:cubicBezTo>
                    <a:pt x="0" y="215773"/>
                    <a:pt x="213360" y="1143"/>
                    <a:pt x="477520" y="0"/>
                  </a:cubicBezTo>
                  <a:close/>
                </a:path>
              </a:pathLst>
            </a:custGeom>
            <a:solidFill>
              <a:srgbClr val="F79824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3335657">
            <a:off x="1690022" y="400055"/>
            <a:ext cx="1084941" cy="949267"/>
            <a:chOff x="0" y="0"/>
            <a:chExt cx="2368003" cy="207187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68042" cy="2071878"/>
            </a:xfrm>
            <a:custGeom>
              <a:avLst/>
              <a:gdLst/>
              <a:ahLst/>
              <a:cxnLst/>
              <a:rect l="l" t="t" r="r" b="b"/>
              <a:pathLst>
                <a:path w="2368042" h="2071878">
                  <a:moveTo>
                    <a:pt x="1183894" y="0"/>
                  </a:moveTo>
                  <a:lnTo>
                    <a:pt x="2368042" y="2071878"/>
                  </a:lnTo>
                  <a:lnTo>
                    <a:pt x="0" y="2071878"/>
                  </a:lnTo>
                  <a:lnTo>
                    <a:pt x="1183894" y="0"/>
                  </a:lnTo>
                  <a:close/>
                </a:path>
              </a:pathLst>
            </a:custGeom>
            <a:solidFill>
              <a:srgbClr val="37D2A9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 r="1346" b="1317"/>
          <a:stretch>
            <a:fillRect/>
          </a:stretch>
        </p:blipFill>
        <p:spPr>
          <a:xfrm rot="-2788078">
            <a:off x="6290161" y="7696169"/>
            <a:ext cx="1258692" cy="109034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B72C07D-EE8F-255F-4B22-6082C0302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1062" y="2933700"/>
            <a:ext cx="2052253" cy="2323875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03E5348E-4BF0-3AA6-2C0F-A86D0AAAE146}"/>
              </a:ext>
            </a:extLst>
          </p:cNvPr>
          <p:cNvSpPr txBox="1"/>
          <p:nvPr/>
        </p:nvSpPr>
        <p:spPr>
          <a:xfrm>
            <a:off x="9228936" y="3333200"/>
            <a:ext cx="10553345" cy="2719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3"/>
              </a:lnSpc>
            </a:pPr>
            <a:r>
              <a:rPr lang="en-US" sz="3823" dirty="0">
                <a:latin typeface="Roboto"/>
              </a:rPr>
              <a:t>Bora pro Código!</a:t>
            </a: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7524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026" r="62369" b="4457"/>
          <a:stretch>
            <a:fillRect/>
          </a:stretch>
        </p:blipFill>
        <p:spPr>
          <a:xfrm>
            <a:off x="0" y="0"/>
            <a:ext cx="625473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-97269">
            <a:off x="-6219264" y="-2429430"/>
            <a:ext cx="11045850" cy="119606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3888" y="2326820"/>
            <a:ext cx="12731378" cy="146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6"/>
              </a:lnSpc>
            </a:pPr>
            <a:r>
              <a:rPr lang="en-US" sz="983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Prática</a:t>
            </a:r>
            <a:endParaRPr lang="en-US" sz="9830" dirty="0">
              <a:solidFill>
                <a:srgbClr val="FFFFFF"/>
              </a:solidFill>
              <a:latin typeface="Zilla Slab Bold" panose="020B0604020202020204" charset="0"/>
              <a:ea typeface="Zilla Slab Bold" panose="020B060402020202020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234179" y="3460833"/>
            <a:ext cx="5527267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717197" y="-742797"/>
            <a:ext cx="1827924" cy="1827924"/>
            <a:chOff x="0" y="0"/>
            <a:chExt cx="2437232" cy="24372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37130" cy="2437130"/>
            </a:xfrm>
            <a:custGeom>
              <a:avLst/>
              <a:gdLst/>
              <a:ahLst/>
              <a:cxnLst/>
              <a:rect l="l" t="t" r="r" b="b"/>
              <a:pathLst>
                <a:path w="2437130" h="2437130">
                  <a:moveTo>
                    <a:pt x="1218565" y="2436876"/>
                  </a:moveTo>
                  <a:cubicBezTo>
                    <a:pt x="893064" y="2436876"/>
                    <a:pt x="586867" y="2310257"/>
                    <a:pt x="357124" y="2079752"/>
                  </a:cubicBezTo>
                  <a:cubicBezTo>
                    <a:pt x="126619" y="1850263"/>
                    <a:pt x="0" y="1543685"/>
                    <a:pt x="0" y="1218565"/>
                  </a:cubicBezTo>
                  <a:cubicBezTo>
                    <a:pt x="0" y="893445"/>
                    <a:pt x="126619" y="586867"/>
                    <a:pt x="357124" y="357124"/>
                  </a:cubicBezTo>
                  <a:cubicBezTo>
                    <a:pt x="586867" y="126619"/>
                    <a:pt x="893064" y="0"/>
                    <a:pt x="1218565" y="0"/>
                  </a:cubicBezTo>
                  <a:cubicBezTo>
                    <a:pt x="1544066" y="0"/>
                    <a:pt x="1850263" y="126619"/>
                    <a:pt x="2080006" y="357124"/>
                  </a:cubicBezTo>
                  <a:cubicBezTo>
                    <a:pt x="2310511" y="587629"/>
                    <a:pt x="2437130" y="893445"/>
                    <a:pt x="2437130" y="1218565"/>
                  </a:cubicBezTo>
                  <a:cubicBezTo>
                    <a:pt x="2437130" y="1543685"/>
                    <a:pt x="2310511" y="1850263"/>
                    <a:pt x="2080006" y="2080006"/>
                  </a:cubicBezTo>
                  <a:cubicBezTo>
                    <a:pt x="1850263" y="2310511"/>
                    <a:pt x="1543685" y="2437130"/>
                    <a:pt x="1218565" y="2437130"/>
                  </a:cubicBezTo>
                  <a:close/>
                  <a:moveTo>
                    <a:pt x="1218565" y="73025"/>
                  </a:moveTo>
                  <a:cubicBezTo>
                    <a:pt x="912749" y="73025"/>
                    <a:pt x="625094" y="192278"/>
                    <a:pt x="408813" y="408559"/>
                  </a:cubicBezTo>
                  <a:cubicBezTo>
                    <a:pt x="192532" y="624840"/>
                    <a:pt x="73025" y="912749"/>
                    <a:pt x="73025" y="1218565"/>
                  </a:cubicBezTo>
                  <a:cubicBezTo>
                    <a:pt x="73025" y="1524381"/>
                    <a:pt x="192278" y="1812036"/>
                    <a:pt x="408559" y="2028317"/>
                  </a:cubicBezTo>
                  <a:cubicBezTo>
                    <a:pt x="624840" y="2244598"/>
                    <a:pt x="912495" y="2363851"/>
                    <a:pt x="1218311" y="2363851"/>
                  </a:cubicBezTo>
                  <a:cubicBezTo>
                    <a:pt x="1524127" y="2363851"/>
                    <a:pt x="1811782" y="2244598"/>
                    <a:pt x="2028063" y="2028317"/>
                  </a:cubicBezTo>
                  <a:cubicBezTo>
                    <a:pt x="2244344" y="1812036"/>
                    <a:pt x="2363597" y="1524381"/>
                    <a:pt x="2363597" y="1218565"/>
                  </a:cubicBezTo>
                  <a:cubicBezTo>
                    <a:pt x="2363597" y="912749"/>
                    <a:pt x="2244344" y="625094"/>
                    <a:pt x="2028063" y="408813"/>
                  </a:cubicBezTo>
                  <a:cubicBezTo>
                    <a:pt x="1811782" y="192532"/>
                    <a:pt x="1524381" y="73025"/>
                    <a:pt x="1218565" y="73025"/>
                  </a:cubicBezTo>
                  <a:close/>
                </a:path>
              </a:pathLst>
            </a:custGeom>
            <a:solidFill>
              <a:srgbClr val="FFCD0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4631062" y="469987"/>
            <a:ext cx="716388" cy="719498"/>
            <a:chOff x="0" y="0"/>
            <a:chExt cx="955184" cy="9593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5167" cy="959358"/>
            </a:xfrm>
            <a:custGeom>
              <a:avLst/>
              <a:gdLst/>
              <a:ahLst/>
              <a:cxnLst/>
              <a:rect l="l" t="t" r="r" b="b"/>
              <a:pathLst>
                <a:path w="955167" h="959358">
                  <a:moveTo>
                    <a:pt x="477520" y="0"/>
                  </a:moveTo>
                  <a:cubicBezTo>
                    <a:pt x="741680" y="1143"/>
                    <a:pt x="955167" y="215646"/>
                    <a:pt x="955167" y="479806"/>
                  </a:cubicBezTo>
                  <a:cubicBezTo>
                    <a:pt x="955167" y="743966"/>
                    <a:pt x="741553" y="958215"/>
                    <a:pt x="477520" y="959358"/>
                  </a:cubicBezTo>
                  <a:cubicBezTo>
                    <a:pt x="213360" y="958215"/>
                    <a:pt x="0" y="743839"/>
                    <a:pt x="0" y="479806"/>
                  </a:cubicBezTo>
                  <a:cubicBezTo>
                    <a:pt x="0" y="215773"/>
                    <a:pt x="213360" y="1143"/>
                    <a:pt x="477520" y="0"/>
                  </a:cubicBezTo>
                  <a:close/>
                </a:path>
              </a:pathLst>
            </a:custGeom>
            <a:solidFill>
              <a:srgbClr val="F79824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3335657">
            <a:off x="1690022" y="400055"/>
            <a:ext cx="1084941" cy="949267"/>
            <a:chOff x="0" y="0"/>
            <a:chExt cx="2368003" cy="207187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68042" cy="2071878"/>
            </a:xfrm>
            <a:custGeom>
              <a:avLst/>
              <a:gdLst/>
              <a:ahLst/>
              <a:cxnLst/>
              <a:rect l="l" t="t" r="r" b="b"/>
              <a:pathLst>
                <a:path w="2368042" h="2071878">
                  <a:moveTo>
                    <a:pt x="1183894" y="0"/>
                  </a:moveTo>
                  <a:lnTo>
                    <a:pt x="2368042" y="2071878"/>
                  </a:lnTo>
                  <a:lnTo>
                    <a:pt x="0" y="2071878"/>
                  </a:lnTo>
                  <a:lnTo>
                    <a:pt x="1183894" y="0"/>
                  </a:lnTo>
                  <a:close/>
                </a:path>
              </a:pathLst>
            </a:custGeom>
            <a:solidFill>
              <a:srgbClr val="37D2A9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 r="1346" b="1317"/>
          <a:stretch>
            <a:fillRect/>
          </a:stretch>
        </p:blipFill>
        <p:spPr>
          <a:xfrm rot="-2788078">
            <a:off x="6290161" y="7696169"/>
            <a:ext cx="1258692" cy="109034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76101DA6-52F0-61E0-E86C-D2178D708217}"/>
              </a:ext>
            </a:extLst>
          </p:cNvPr>
          <p:cNvSpPr txBox="1"/>
          <p:nvPr/>
        </p:nvSpPr>
        <p:spPr>
          <a:xfrm>
            <a:off x="7125055" y="2277096"/>
            <a:ext cx="10553345" cy="479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3"/>
              </a:lnSpc>
            </a:pPr>
            <a:r>
              <a:rPr lang="pt-BR" sz="3823" dirty="0">
                <a:latin typeface="Roboto"/>
              </a:rPr>
              <a:t>Desenvolver um carrinho de compras de uma loja virtual onde é possível adicionar N produtos com N quantidades, ao finalizar a compra o carrinho deve passar o valor total da compra da seguinte forma:</a:t>
            </a:r>
          </a:p>
          <a:p>
            <a:pPr algn="l">
              <a:lnSpc>
                <a:spcPts val="5353"/>
              </a:lnSpc>
            </a:pPr>
            <a:endParaRPr lang="pt-BR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21948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026" r="62369" b="4457"/>
          <a:stretch>
            <a:fillRect/>
          </a:stretch>
        </p:blipFill>
        <p:spPr>
          <a:xfrm>
            <a:off x="0" y="0"/>
            <a:ext cx="625473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-97269">
            <a:off x="-6219264" y="-2429430"/>
            <a:ext cx="11045850" cy="119606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3888" y="2326820"/>
            <a:ext cx="12731378" cy="146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6"/>
              </a:lnSpc>
            </a:pPr>
            <a:r>
              <a:rPr lang="en-US" sz="983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Prática</a:t>
            </a:r>
            <a:endParaRPr lang="en-US" sz="9830" dirty="0">
              <a:solidFill>
                <a:srgbClr val="FFFFFF"/>
              </a:solidFill>
              <a:latin typeface="Zilla Slab Bold" panose="020B0604020202020204" charset="0"/>
              <a:ea typeface="Zilla Slab Bold" panose="020B060402020202020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234179" y="3460833"/>
            <a:ext cx="5527267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717197" y="-742797"/>
            <a:ext cx="1827924" cy="1827924"/>
            <a:chOff x="0" y="0"/>
            <a:chExt cx="2437232" cy="24372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37130" cy="2437130"/>
            </a:xfrm>
            <a:custGeom>
              <a:avLst/>
              <a:gdLst/>
              <a:ahLst/>
              <a:cxnLst/>
              <a:rect l="l" t="t" r="r" b="b"/>
              <a:pathLst>
                <a:path w="2437130" h="2437130">
                  <a:moveTo>
                    <a:pt x="1218565" y="2436876"/>
                  </a:moveTo>
                  <a:cubicBezTo>
                    <a:pt x="893064" y="2436876"/>
                    <a:pt x="586867" y="2310257"/>
                    <a:pt x="357124" y="2079752"/>
                  </a:cubicBezTo>
                  <a:cubicBezTo>
                    <a:pt x="126619" y="1850263"/>
                    <a:pt x="0" y="1543685"/>
                    <a:pt x="0" y="1218565"/>
                  </a:cubicBezTo>
                  <a:cubicBezTo>
                    <a:pt x="0" y="893445"/>
                    <a:pt x="126619" y="586867"/>
                    <a:pt x="357124" y="357124"/>
                  </a:cubicBezTo>
                  <a:cubicBezTo>
                    <a:pt x="586867" y="126619"/>
                    <a:pt x="893064" y="0"/>
                    <a:pt x="1218565" y="0"/>
                  </a:cubicBezTo>
                  <a:cubicBezTo>
                    <a:pt x="1544066" y="0"/>
                    <a:pt x="1850263" y="126619"/>
                    <a:pt x="2080006" y="357124"/>
                  </a:cubicBezTo>
                  <a:cubicBezTo>
                    <a:pt x="2310511" y="587629"/>
                    <a:pt x="2437130" y="893445"/>
                    <a:pt x="2437130" y="1218565"/>
                  </a:cubicBezTo>
                  <a:cubicBezTo>
                    <a:pt x="2437130" y="1543685"/>
                    <a:pt x="2310511" y="1850263"/>
                    <a:pt x="2080006" y="2080006"/>
                  </a:cubicBezTo>
                  <a:cubicBezTo>
                    <a:pt x="1850263" y="2310511"/>
                    <a:pt x="1543685" y="2437130"/>
                    <a:pt x="1218565" y="2437130"/>
                  </a:cubicBezTo>
                  <a:close/>
                  <a:moveTo>
                    <a:pt x="1218565" y="73025"/>
                  </a:moveTo>
                  <a:cubicBezTo>
                    <a:pt x="912749" y="73025"/>
                    <a:pt x="625094" y="192278"/>
                    <a:pt x="408813" y="408559"/>
                  </a:cubicBezTo>
                  <a:cubicBezTo>
                    <a:pt x="192532" y="624840"/>
                    <a:pt x="73025" y="912749"/>
                    <a:pt x="73025" y="1218565"/>
                  </a:cubicBezTo>
                  <a:cubicBezTo>
                    <a:pt x="73025" y="1524381"/>
                    <a:pt x="192278" y="1812036"/>
                    <a:pt x="408559" y="2028317"/>
                  </a:cubicBezTo>
                  <a:cubicBezTo>
                    <a:pt x="624840" y="2244598"/>
                    <a:pt x="912495" y="2363851"/>
                    <a:pt x="1218311" y="2363851"/>
                  </a:cubicBezTo>
                  <a:cubicBezTo>
                    <a:pt x="1524127" y="2363851"/>
                    <a:pt x="1811782" y="2244598"/>
                    <a:pt x="2028063" y="2028317"/>
                  </a:cubicBezTo>
                  <a:cubicBezTo>
                    <a:pt x="2244344" y="1812036"/>
                    <a:pt x="2363597" y="1524381"/>
                    <a:pt x="2363597" y="1218565"/>
                  </a:cubicBezTo>
                  <a:cubicBezTo>
                    <a:pt x="2363597" y="912749"/>
                    <a:pt x="2244344" y="625094"/>
                    <a:pt x="2028063" y="408813"/>
                  </a:cubicBezTo>
                  <a:cubicBezTo>
                    <a:pt x="1811782" y="192532"/>
                    <a:pt x="1524381" y="73025"/>
                    <a:pt x="1218565" y="73025"/>
                  </a:cubicBezTo>
                  <a:close/>
                </a:path>
              </a:pathLst>
            </a:custGeom>
            <a:solidFill>
              <a:srgbClr val="FFCD0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4631062" y="469987"/>
            <a:ext cx="716388" cy="719498"/>
            <a:chOff x="0" y="0"/>
            <a:chExt cx="955184" cy="9593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5167" cy="959358"/>
            </a:xfrm>
            <a:custGeom>
              <a:avLst/>
              <a:gdLst/>
              <a:ahLst/>
              <a:cxnLst/>
              <a:rect l="l" t="t" r="r" b="b"/>
              <a:pathLst>
                <a:path w="955167" h="959358">
                  <a:moveTo>
                    <a:pt x="477520" y="0"/>
                  </a:moveTo>
                  <a:cubicBezTo>
                    <a:pt x="741680" y="1143"/>
                    <a:pt x="955167" y="215646"/>
                    <a:pt x="955167" y="479806"/>
                  </a:cubicBezTo>
                  <a:cubicBezTo>
                    <a:pt x="955167" y="743966"/>
                    <a:pt x="741553" y="958215"/>
                    <a:pt x="477520" y="959358"/>
                  </a:cubicBezTo>
                  <a:cubicBezTo>
                    <a:pt x="213360" y="958215"/>
                    <a:pt x="0" y="743839"/>
                    <a:pt x="0" y="479806"/>
                  </a:cubicBezTo>
                  <a:cubicBezTo>
                    <a:pt x="0" y="215773"/>
                    <a:pt x="213360" y="1143"/>
                    <a:pt x="477520" y="0"/>
                  </a:cubicBezTo>
                  <a:close/>
                </a:path>
              </a:pathLst>
            </a:custGeom>
            <a:solidFill>
              <a:srgbClr val="F79824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3335657">
            <a:off x="1690022" y="400055"/>
            <a:ext cx="1084941" cy="949267"/>
            <a:chOff x="0" y="0"/>
            <a:chExt cx="2368003" cy="207187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68042" cy="2071878"/>
            </a:xfrm>
            <a:custGeom>
              <a:avLst/>
              <a:gdLst/>
              <a:ahLst/>
              <a:cxnLst/>
              <a:rect l="l" t="t" r="r" b="b"/>
              <a:pathLst>
                <a:path w="2368042" h="2071878">
                  <a:moveTo>
                    <a:pt x="1183894" y="0"/>
                  </a:moveTo>
                  <a:lnTo>
                    <a:pt x="2368042" y="2071878"/>
                  </a:lnTo>
                  <a:lnTo>
                    <a:pt x="0" y="2071878"/>
                  </a:lnTo>
                  <a:lnTo>
                    <a:pt x="1183894" y="0"/>
                  </a:lnTo>
                  <a:close/>
                </a:path>
              </a:pathLst>
            </a:custGeom>
            <a:solidFill>
              <a:srgbClr val="37D2A9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 r="1346" b="1317"/>
          <a:stretch>
            <a:fillRect/>
          </a:stretch>
        </p:blipFill>
        <p:spPr>
          <a:xfrm rot="-2788078">
            <a:off x="6290161" y="7696169"/>
            <a:ext cx="1258692" cy="109034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76101DA6-52F0-61E0-E86C-D2178D708217}"/>
              </a:ext>
            </a:extLst>
          </p:cNvPr>
          <p:cNvSpPr txBox="1"/>
          <p:nvPr/>
        </p:nvSpPr>
        <p:spPr>
          <a:xfrm>
            <a:off x="7125055" y="2277096"/>
            <a:ext cx="10553345" cy="6874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pt-BR" sz="3823" dirty="0">
                <a:latin typeface="Roboto"/>
              </a:rPr>
              <a:t>Produto com valor unitário acima de 100 reais deve aplicar um desconto de 10% no valor unitário;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pt-BR" sz="3823" dirty="0">
                <a:latin typeface="Roboto"/>
              </a:rPr>
              <a:t>Produto com mais de 10 quantidades (10 produtos iguais) deve aplicar um desconto de 10% no valor total do mesmo produto;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pt-BR" sz="3823" dirty="0">
                <a:latin typeface="Roboto"/>
              </a:rPr>
              <a:t>Compras com valor total acima de 5000 reais deve aplicar um desconto de 20% do valor;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pt-BR" sz="3823" dirty="0">
                <a:latin typeface="Roboto"/>
              </a:rPr>
              <a:t>Todos os descontos podem ser acumulados.</a:t>
            </a: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78425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5026" r="62369" b="4457"/>
          <a:stretch>
            <a:fillRect/>
          </a:stretch>
        </p:blipFill>
        <p:spPr>
          <a:xfrm>
            <a:off x="0" y="0"/>
            <a:ext cx="625473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0000"/>
          </a:blip>
          <a:srcRect l="8026" r="8611" b="650"/>
          <a:stretch>
            <a:fillRect/>
          </a:stretch>
        </p:blipFill>
        <p:spPr>
          <a:xfrm rot="-97269">
            <a:off x="-6219264" y="-2429430"/>
            <a:ext cx="11045850" cy="119606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3888" y="2326820"/>
            <a:ext cx="5193512" cy="4494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96"/>
              </a:lnSpc>
            </a:pPr>
            <a:r>
              <a:rPr lang="en-US" sz="983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Outras</a:t>
            </a: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 </a:t>
            </a:r>
            <a:r>
              <a:rPr lang="en-US" sz="983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Técnicas</a:t>
            </a: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 de Testes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34179" y="3460833"/>
            <a:ext cx="5527267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717197" y="-742797"/>
            <a:ext cx="1827924" cy="1827924"/>
            <a:chOff x="0" y="0"/>
            <a:chExt cx="2437232" cy="24372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37130" cy="2437130"/>
            </a:xfrm>
            <a:custGeom>
              <a:avLst/>
              <a:gdLst/>
              <a:ahLst/>
              <a:cxnLst/>
              <a:rect l="l" t="t" r="r" b="b"/>
              <a:pathLst>
                <a:path w="2437130" h="2437130">
                  <a:moveTo>
                    <a:pt x="1218565" y="2436876"/>
                  </a:moveTo>
                  <a:cubicBezTo>
                    <a:pt x="893064" y="2436876"/>
                    <a:pt x="586867" y="2310257"/>
                    <a:pt x="357124" y="2079752"/>
                  </a:cubicBezTo>
                  <a:cubicBezTo>
                    <a:pt x="126619" y="1850263"/>
                    <a:pt x="0" y="1543685"/>
                    <a:pt x="0" y="1218565"/>
                  </a:cubicBezTo>
                  <a:cubicBezTo>
                    <a:pt x="0" y="893445"/>
                    <a:pt x="126619" y="586867"/>
                    <a:pt x="357124" y="357124"/>
                  </a:cubicBezTo>
                  <a:cubicBezTo>
                    <a:pt x="586867" y="126619"/>
                    <a:pt x="893064" y="0"/>
                    <a:pt x="1218565" y="0"/>
                  </a:cubicBezTo>
                  <a:cubicBezTo>
                    <a:pt x="1544066" y="0"/>
                    <a:pt x="1850263" y="126619"/>
                    <a:pt x="2080006" y="357124"/>
                  </a:cubicBezTo>
                  <a:cubicBezTo>
                    <a:pt x="2310511" y="587629"/>
                    <a:pt x="2437130" y="893445"/>
                    <a:pt x="2437130" y="1218565"/>
                  </a:cubicBezTo>
                  <a:cubicBezTo>
                    <a:pt x="2437130" y="1543685"/>
                    <a:pt x="2310511" y="1850263"/>
                    <a:pt x="2080006" y="2080006"/>
                  </a:cubicBezTo>
                  <a:cubicBezTo>
                    <a:pt x="1850263" y="2310511"/>
                    <a:pt x="1543685" y="2437130"/>
                    <a:pt x="1218565" y="2437130"/>
                  </a:cubicBezTo>
                  <a:close/>
                  <a:moveTo>
                    <a:pt x="1218565" y="73025"/>
                  </a:moveTo>
                  <a:cubicBezTo>
                    <a:pt x="912749" y="73025"/>
                    <a:pt x="625094" y="192278"/>
                    <a:pt x="408813" y="408559"/>
                  </a:cubicBezTo>
                  <a:cubicBezTo>
                    <a:pt x="192532" y="624840"/>
                    <a:pt x="73025" y="912749"/>
                    <a:pt x="73025" y="1218565"/>
                  </a:cubicBezTo>
                  <a:cubicBezTo>
                    <a:pt x="73025" y="1524381"/>
                    <a:pt x="192278" y="1812036"/>
                    <a:pt x="408559" y="2028317"/>
                  </a:cubicBezTo>
                  <a:cubicBezTo>
                    <a:pt x="624840" y="2244598"/>
                    <a:pt x="912495" y="2363851"/>
                    <a:pt x="1218311" y="2363851"/>
                  </a:cubicBezTo>
                  <a:cubicBezTo>
                    <a:pt x="1524127" y="2363851"/>
                    <a:pt x="1811782" y="2244598"/>
                    <a:pt x="2028063" y="2028317"/>
                  </a:cubicBezTo>
                  <a:cubicBezTo>
                    <a:pt x="2244344" y="1812036"/>
                    <a:pt x="2363597" y="1524381"/>
                    <a:pt x="2363597" y="1218565"/>
                  </a:cubicBezTo>
                  <a:cubicBezTo>
                    <a:pt x="2363597" y="912749"/>
                    <a:pt x="2244344" y="625094"/>
                    <a:pt x="2028063" y="408813"/>
                  </a:cubicBezTo>
                  <a:cubicBezTo>
                    <a:pt x="1811782" y="192532"/>
                    <a:pt x="1524381" y="73025"/>
                    <a:pt x="1218565" y="73025"/>
                  </a:cubicBezTo>
                  <a:close/>
                </a:path>
              </a:pathLst>
            </a:custGeom>
            <a:solidFill>
              <a:srgbClr val="FFCD0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4631062" y="469987"/>
            <a:ext cx="716388" cy="719498"/>
            <a:chOff x="0" y="0"/>
            <a:chExt cx="955184" cy="9593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5167" cy="959358"/>
            </a:xfrm>
            <a:custGeom>
              <a:avLst/>
              <a:gdLst/>
              <a:ahLst/>
              <a:cxnLst/>
              <a:rect l="l" t="t" r="r" b="b"/>
              <a:pathLst>
                <a:path w="955167" h="959358">
                  <a:moveTo>
                    <a:pt x="477520" y="0"/>
                  </a:moveTo>
                  <a:cubicBezTo>
                    <a:pt x="741680" y="1143"/>
                    <a:pt x="955167" y="215646"/>
                    <a:pt x="955167" y="479806"/>
                  </a:cubicBezTo>
                  <a:cubicBezTo>
                    <a:pt x="955167" y="743966"/>
                    <a:pt x="741553" y="958215"/>
                    <a:pt x="477520" y="959358"/>
                  </a:cubicBezTo>
                  <a:cubicBezTo>
                    <a:pt x="213360" y="958215"/>
                    <a:pt x="0" y="743839"/>
                    <a:pt x="0" y="479806"/>
                  </a:cubicBezTo>
                  <a:cubicBezTo>
                    <a:pt x="0" y="215773"/>
                    <a:pt x="213360" y="1143"/>
                    <a:pt x="477520" y="0"/>
                  </a:cubicBezTo>
                  <a:close/>
                </a:path>
              </a:pathLst>
            </a:custGeom>
            <a:solidFill>
              <a:srgbClr val="F79824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3335657">
            <a:off x="1690022" y="400055"/>
            <a:ext cx="1084941" cy="949267"/>
            <a:chOff x="0" y="0"/>
            <a:chExt cx="2368003" cy="207187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68042" cy="2071878"/>
            </a:xfrm>
            <a:custGeom>
              <a:avLst/>
              <a:gdLst/>
              <a:ahLst/>
              <a:cxnLst/>
              <a:rect l="l" t="t" r="r" b="b"/>
              <a:pathLst>
                <a:path w="2368042" h="2071878">
                  <a:moveTo>
                    <a:pt x="1183894" y="0"/>
                  </a:moveTo>
                  <a:lnTo>
                    <a:pt x="2368042" y="2071878"/>
                  </a:lnTo>
                  <a:lnTo>
                    <a:pt x="0" y="2071878"/>
                  </a:lnTo>
                  <a:lnTo>
                    <a:pt x="1183894" y="0"/>
                  </a:lnTo>
                  <a:close/>
                </a:path>
              </a:pathLst>
            </a:custGeom>
            <a:solidFill>
              <a:srgbClr val="37D2A9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 r="1346" b="1317"/>
          <a:stretch>
            <a:fillRect/>
          </a:stretch>
        </p:blipFill>
        <p:spPr>
          <a:xfrm rot="-2788078">
            <a:off x="6290161" y="7696169"/>
            <a:ext cx="1258692" cy="109034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2FC3AAAC-B385-6F15-C02A-116182084537}"/>
              </a:ext>
            </a:extLst>
          </p:cNvPr>
          <p:cNvSpPr txBox="1"/>
          <p:nvPr/>
        </p:nvSpPr>
        <p:spPr>
          <a:xfrm>
            <a:off x="7125055" y="2277096"/>
            <a:ext cx="10553345" cy="548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Mutação</a:t>
            </a:r>
            <a:endParaRPr lang="en-US" sz="3823" dirty="0">
              <a:latin typeface="Roboto"/>
            </a:endParaRP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>
                <a:latin typeface="Roboto"/>
              </a:rPr>
              <a:t>End to end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>
                <a:latin typeface="Roboto"/>
              </a:rPr>
              <a:t>Testes de </a:t>
            </a:r>
            <a:r>
              <a:rPr lang="en-US" sz="3823" dirty="0" err="1">
                <a:latin typeface="Roboto"/>
              </a:rPr>
              <a:t>desempenho</a:t>
            </a:r>
            <a:endParaRPr lang="en-US" sz="3823" dirty="0">
              <a:latin typeface="Roboto"/>
            </a:endParaRP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endParaRPr lang="en-US" sz="3823" dirty="0">
              <a:latin typeface="Roboto"/>
            </a:endParaRP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86252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935" b="171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-97269">
            <a:off x="703258" y="-4548829"/>
            <a:ext cx="15548119" cy="1683579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7259300" y="5861600"/>
            <a:ext cx="2930055" cy="2930055"/>
            <a:chOff x="0" y="0"/>
            <a:chExt cx="2602575" cy="26025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02484" cy="2602484"/>
            </a:xfrm>
            <a:custGeom>
              <a:avLst/>
              <a:gdLst/>
              <a:ahLst/>
              <a:cxnLst/>
              <a:rect l="l" t="t" r="r" b="b"/>
              <a:pathLst>
                <a:path w="2602484" h="2602484">
                  <a:moveTo>
                    <a:pt x="1301242" y="2602103"/>
                  </a:moveTo>
                  <a:cubicBezTo>
                    <a:pt x="953643" y="2602103"/>
                    <a:pt x="626745" y="2466848"/>
                    <a:pt x="381381" y="2220722"/>
                  </a:cubicBezTo>
                  <a:cubicBezTo>
                    <a:pt x="135255" y="1975866"/>
                    <a:pt x="0" y="1648460"/>
                    <a:pt x="0" y="1301242"/>
                  </a:cubicBezTo>
                  <a:cubicBezTo>
                    <a:pt x="0" y="954024"/>
                    <a:pt x="135255" y="626745"/>
                    <a:pt x="381381" y="381381"/>
                  </a:cubicBezTo>
                  <a:cubicBezTo>
                    <a:pt x="626745" y="135255"/>
                    <a:pt x="953643" y="0"/>
                    <a:pt x="1301242" y="0"/>
                  </a:cubicBezTo>
                  <a:cubicBezTo>
                    <a:pt x="1648841" y="0"/>
                    <a:pt x="1975739" y="135255"/>
                    <a:pt x="2221103" y="381381"/>
                  </a:cubicBezTo>
                  <a:cubicBezTo>
                    <a:pt x="2467229" y="627507"/>
                    <a:pt x="2602484" y="954151"/>
                    <a:pt x="2602484" y="1301242"/>
                  </a:cubicBezTo>
                  <a:cubicBezTo>
                    <a:pt x="2602484" y="1648333"/>
                    <a:pt x="2467229" y="1975739"/>
                    <a:pt x="2221103" y="2221103"/>
                  </a:cubicBezTo>
                  <a:cubicBezTo>
                    <a:pt x="1975739" y="2467229"/>
                    <a:pt x="1648333" y="2602484"/>
                    <a:pt x="1301242" y="2602484"/>
                  </a:cubicBezTo>
                  <a:close/>
                  <a:moveTo>
                    <a:pt x="1301242" y="77851"/>
                  </a:moveTo>
                  <a:cubicBezTo>
                    <a:pt x="974725" y="77851"/>
                    <a:pt x="667512" y="205232"/>
                    <a:pt x="436626" y="436118"/>
                  </a:cubicBezTo>
                  <a:cubicBezTo>
                    <a:pt x="205740" y="667004"/>
                    <a:pt x="77978" y="974725"/>
                    <a:pt x="77978" y="1301242"/>
                  </a:cubicBezTo>
                  <a:cubicBezTo>
                    <a:pt x="77978" y="1627759"/>
                    <a:pt x="205359" y="1934972"/>
                    <a:pt x="436245" y="2165858"/>
                  </a:cubicBezTo>
                  <a:cubicBezTo>
                    <a:pt x="667131" y="2396744"/>
                    <a:pt x="974344" y="2524125"/>
                    <a:pt x="1300861" y="2524125"/>
                  </a:cubicBezTo>
                  <a:cubicBezTo>
                    <a:pt x="1627378" y="2524125"/>
                    <a:pt x="1934591" y="2396744"/>
                    <a:pt x="2165477" y="2165858"/>
                  </a:cubicBezTo>
                  <a:cubicBezTo>
                    <a:pt x="2396363" y="1934972"/>
                    <a:pt x="2523744" y="1627759"/>
                    <a:pt x="2523744" y="1301242"/>
                  </a:cubicBezTo>
                  <a:cubicBezTo>
                    <a:pt x="2523744" y="974725"/>
                    <a:pt x="2396363" y="667512"/>
                    <a:pt x="2165477" y="436626"/>
                  </a:cubicBezTo>
                  <a:cubicBezTo>
                    <a:pt x="1934591" y="205740"/>
                    <a:pt x="1627886" y="77978"/>
                    <a:pt x="1301242" y="77978"/>
                  </a:cubicBezTo>
                  <a:close/>
                </a:path>
              </a:pathLst>
            </a:custGeom>
            <a:solidFill>
              <a:srgbClr val="FF700A"/>
            </a:solidFill>
          </p:spPr>
        </p:sp>
      </p:grpSp>
      <p:grpSp>
        <p:nvGrpSpPr>
          <p:cNvPr id="6" name="Group 6"/>
          <p:cNvGrpSpPr/>
          <p:nvPr/>
        </p:nvGrpSpPr>
        <p:grpSpPr>
          <a:xfrm rot="-3335657">
            <a:off x="2568706" y="7432002"/>
            <a:ext cx="1893731" cy="1656915"/>
            <a:chOff x="0" y="0"/>
            <a:chExt cx="1406371" cy="12305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06398" cy="1230503"/>
            </a:xfrm>
            <a:custGeom>
              <a:avLst/>
              <a:gdLst/>
              <a:ahLst/>
              <a:cxnLst/>
              <a:rect l="l" t="t" r="r" b="b"/>
              <a:pathLst>
                <a:path w="1406398" h="1230503">
                  <a:moveTo>
                    <a:pt x="703072" y="0"/>
                  </a:moveTo>
                  <a:lnTo>
                    <a:pt x="1406398" y="1230503"/>
                  </a:lnTo>
                  <a:lnTo>
                    <a:pt x="0" y="1230503"/>
                  </a:lnTo>
                  <a:lnTo>
                    <a:pt x="703072" y="0"/>
                  </a:lnTo>
                  <a:close/>
                </a:path>
              </a:pathLst>
            </a:custGeom>
            <a:solidFill>
              <a:srgbClr val="00E2B8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r="945" b="916"/>
          <a:stretch>
            <a:fillRect/>
          </a:stretch>
        </p:blipFill>
        <p:spPr>
          <a:xfrm rot="-2788078">
            <a:off x="13092665" y="598057"/>
            <a:ext cx="1891229" cy="163827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744353" y="1398191"/>
            <a:ext cx="12799293" cy="143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53"/>
              </a:lnSpc>
            </a:pPr>
            <a:r>
              <a:rPr lang="en-US" sz="9460" spc="94" dirty="0">
                <a:solidFill>
                  <a:srgbClr val="FFFFFF"/>
                </a:solidFill>
                <a:latin typeface="Zilla Slab Bold"/>
              </a:rPr>
              <a:t>OBRIGADO!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FFADC-690C-4408-BC64-B2FFFE6FB0FB}"/>
              </a:ext>
            </a:extLst>
          </p:cNvPr>
          <p:cNvSpPr txBox="1"/>
          <p:nvPr/>
        </p:nvSpPr>
        <p:spPr>
          <a:xfrm>
            <a:off x="266699" y="2308255"/>
            <a:ext cx="17754600" cy="7106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53"/>
              </a:lnSpc>
            </a:pPr>
            <a:r>
              <a:rPr lang="en-US" sz="4800" spc="94" dirty="0">
                <a:solidFill>
                  <a:srgbClr val="FFFFFF"/>
                </a:solidFill>
                <a:latin typeface="Zilla Slab Bold"/>
              </a:rPr>
              <a:t>Twitter: </a:t>
            </a:r>
            <a:r>
              <a:rPr lang="en-US" sz="4800" spc="94" dirty="0">
                <a:solidFill>
                  <a:srgbClr val="FFFFFF"/>
                </a:solidFill>
                <a:latin typeface="Zilla Slab Bold"/>
                <a:hlinkClick r:id="rId5"/>
              </a:rPr>
              <a:t>@ThiAires2</a:t>
            </a:r>
            <a:endParaRPr lang="en-US" sz="4800" spc="94" dirty="0">
              <a:solidFill>
                <a:srgbClr val="FFFFFF"/>
              </a:solidFill>
              <a:latin typeface="Zilla Slab Bold"/>
            </a:endParaRPr>
          </a:p>
          <a:p>
            <a:pPr algn="ctr">
              <a:lnSpc>
                <a:spcPts val="11353"/>
              </a:lnSpc>
            </a:pPr>
            <a:r>
              <a:rPr lang="en-US" sz="4800" spc="94" dirty="0" err="1">
                <a:solidFill>
                  <a:srgbClr val="FFFFFF"/>
                </a:solidFill>
                <a:latin typeface="Zilla Slab Bold"/>
              </a:rPr>
              <a:t>Linkedin</a:t>
            </a:r>
            <a:r>
              <a:rPr lang="en-US" sz="4800" spc="94" dirty="0">
                <a:solidFill>
                  <a:srgbClr val="FFFFFF"/>
                </a:solidFill>
                <a:latin typeface="Zilla Slab Bold"/>
              </a:rPr>
              <a:t>: </a:t>
            </a:r>
            <a:r>
              <a:rPr lang="en-US" sz="4800" spc="94" dirty="0" err="1">
                <a:solidFill>
                  <a:srgbClr val="FFFFFF"/>
                </a:solidFill>
                <a:latin typeface="Zilla Slab Bold"/>
                <a:hlinkClick r:id="rId6"/>
              </a:rPr>
              <a:t>thiago-aires</a:t>
            </a:r>
            <a:endParaRPr lang="en-US" sz="4800" spc="94" dirty="0">
              <a:solidFill>
                <a:srgbClr val="FFFFFF"/>
              </a:solidFill>
              <a:latin typeface="Zilla Slab Bold"/>
            </a:endParaRPr>
          </a:p>
          <a:p>
            <a:pPr algn="ctr">
              <a:lnSpc>
                <a:spcPts val="11353"/>
              </a:lnSpc>
            </a:pPr>
            <a:r>
              <a:rPr lang="en-US" sz="4800" spc="94" dirty="0" err="1">
                <a:solidFill>
                  <a:srgbClr val="FFFFFF"/>
                </a:solidFill>
                <a:latin typeface="Zilla Slab Bold"/>
              </a:rPr>
              <a:t>Github</a:t>
            </a:r>
            <a:r>
              <a:rPr lang="en-US" sz="4800" spc="94" dirty="0">
                <a:solidFill>
                  <a:srgbClr val="FFFFFF"/>
                </a:solidFill>
                <a:latin typeface="Zilla Slab Bold"/>
              </a:rPr>
              <a:t>: </a:t>
            </a:r>
            <a:r>
              <a:rPr lang="en-US" sz="4800" spc="94" dirty="0" err="1">
                <a:solidFill>
                  <a:srgbClr val="FFFFFF"/>
                </a:solidFill>
                <a:latin typeface="Zilla Slab Bold"/>
                <a:hlinkClick r:id="rId7"/>
              </a:rPr>
              <a:t>thiago-aires</a:t>
            </a:r>
            <a:endParaRPr lang="en-US" sz="4800" spc="94" dirty="0">
              <a:solidFill>
                <a:srgbClr val="FFFFFF"/>
              </a:solidFill>
              <a:latin typeface="Zilla Slab Bold"/>
            </a:endParaRPr>
          </a:p>
          <a:p>
            <a:pPr algn="ctr">
              <a:lnSpc>
                <a:spcPts val="11353"/>
              </a:lnSpc>
            </a:pPr>
            <a:r>
              <a:rPr lang="en-US" sz="4800" spc="94" dirty="0">
                <a:solidFill>
                  <a:srgbClr val="FFFFFF"/>
                </a:solidFill>
                <a:latin typeface="Zilla Slab Bold"/>
              </a:rPr>
              <a:t>Email: thiago.Almeida@lambda3.com.br</a:t>
            </a:r>
          </a:p>
          <a:p>
            <a:pPr algn="ctr">
              <a:lnSpc>
                <a:spcPts val="11353"/>
              </a:lnSpc>
            </a:pPr>
            <a:endParaRPr lang="en-US" sz="4800" spc="94" dirty="0">
              <a:solidFill>
                <a:srgbClr val="FFFFFF"/>
              </a:solidFill>
              <a:latin typeface="Zilla Slab Bold"/>
            </a:endParaRP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33C52C86-ACB6-4553-5143-15C07FE04CA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1063" r="1789" b="56303"/>
          <a:stretch>
            <a:fillRect/>
          </a:stretch>
        </p:blipFill>
        <p:spPr>
          <a:xfrm>
            <a:off x="6693647" y="8865949"/>
            <a:ext cx="4900701" cy="14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82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935" b="171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-97269">
            <a:off x="7319992" y="-2856207"/>
            <a:ext cx="11045850" cy="1196065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3919176" y="8431879"/>
            <a:ext cx="4810838" cy="412432"/>
          </a:xfrm>
          <a:prstGeom prst="rect">
            <a:avLst/>
          </a:prstGeom>
          <a:solidFill>
            <a:srgbClr val="F79824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300168" y="-3508979"/>
            <a:ext cx="8026517" cy="80265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1800966" y="4505129"/>
            <a:ext cx="7510857" cy="6571606"/>
            <a:chOff x="0" y="0"/>
            <a:chExt cx="8060999" cy="70529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60944" cy="7052945"/>
            </a:xfrm>
            <a:custGeom>
              <a:avLst/>
              <a:gdLst/>
              <a:ahLst/>
              <a:cxnLst/>
              <a:rect l="l" t="t" r="r" b="b"/>
              <a:pathLst>
                <a:path w="8060944" h="7052945">
                  <a:moveTo>
                    <a:pt x="4029964" y="0"/>
                  </a:moveTo>
                  <a:lnTo>
                    <a:pt x="8060944" y="7052945"/>
                  </a:lnTo>
                  <a:lnTo>
                    <a:pt x="0" y="7052945"/>
                  </a:lnTo>
                  <a:lnTo>
                    <a:pt x="4029964" y="0"/>
                  </a:lnTo>
                  <a:close/>
                </a:path>
              </a:pathLst>
            </a:custGeom>
            <a:solidFill>
              <a:srgbClr val="4775FF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0" y="2432527"/>
            <a:ext cx="4810838" cy="412432"/>
          </a:xfrm>
          <a:prstGeom prst="rect">
            <a:avLst/>
          </a:prstGeom>
          <a:solidFill>
            <a:srgbClr val="F79824"/>
          </a:solidFill>
        </p:spPr>
      </p:sp>
      <p:grpSp>
        <p:nvGrpSpPr>
          <p:cNvPr id="9" name="Group 9"/>
          <p:cNvGrpSpPr/>
          <p:nvPr/>
        </p:nvGrpSpPr>
        <p:grpSpPr>
          <a:xfrm>
            <a:off x="4601211" y="5143500"/>
            <a:ext cx="7101096" cy="1280138"/>
            <a:chOff x="0" y="0"/>
            <a:chExt cx="9468129" cy="1706850"/>
          </a:xfrm>
        </p:grpSpPr>
        <p:pic>
          <p:nvPicPr>
            <p:cNvPr id="10" name="Picture 10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7620"/>
              <a:ext cx="1669230" cy="1669230"/>
            </a:xfrm>
            <a:prstGeom prst="rect">
              <a:avLst/>
            </a:prstGeom>
          </p:spPr>
        </p:pic>
        <p:pic>
          <p:nvPicPr>
            <p:cNvPr id="11" name="Picture 11">
              <a:hlinkClick r:id="rId9"/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953010" y="37620"/>
              <a:ext cx="1669230" cy="1669230"/>
            </a:xfrm>
            <a:prstGeom prst="rect">
              <a:avLst/>
            </a:prstGeom>
          </p:spPr>
        </p:pic>
        <p:pic>
          <p:nvPicPr>
            <p:cNvPr id="12" name="Picture 12">
              <a:hlinkClick r:id="rId12"/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3901639" y="0"/>
              <a:ext cx="1669230" cy="1669230"/>
            </a:xfrm>
            <a:prstGeom prst="rect">
              <a:avLst/>
            </a:prstGeom>
          </p:spPr>
        </p:pic>
        <p:pic>
          <p:nvPicPr>
            <p:cNvPr id="13" name="Picture 13">
              <a:hlinkClick r:id="rId15"/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7798899" y="37620"/>
              <a:ext cx="1669230" cy="1669230"/>
            </a:xfrm>
            <a:prstGeom prst="rect">
              <a:avLst/>
            </a:prstGeom>
          </p:spPr>
        </p:pic>
        <p:pic>
          <p:nvPicPr>
            <p:cNvPr id="14" name="Picture 14">
              <a:hlinkClick r:id="rId18"/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5850269" y="0"/>
              <a:ext cx="1669230" cy="1669230"/>
            </a:xfrm>
            <a:prstGeom prst="rect">
              <a:avLst/>
            </a:prstGeom>
          </p:spPr>
        </p:pic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1"/>
          <a:srcRect t="31063" r="1789" b="56303"/>
          <a:stretch>
            <a:fillRect/>
          </a:stretch>
        </p:blipFill>
        <p:spPr>
          <a:xfrm>
            <a:off x="6622797" y="6828589"/>
            <a:ext cx="3061210" cy="875038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-3335657">
            <a:off x="10095538" y="8500491"/>
            <a:ext cx="690677" cy="604306"/>
            <a:chOff x="0" y="0"/>
            <a:chExt cx="1406371" cy="123050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06398" cy="1230503"/>
            </a:xfrm>
            <a:custGeom>
              <a:avLst/>
              <a:gdLst/>
              <a:ahLst/>
              <a:cxnLst/>
              <a:rect l="l" t="t" r="r" b="b"/>
              <a:pathLst>
                <a:path w="1406398" h="1230503">
                  <a:moveTo>
                    <a:pt x="703072" y="0"/>
                  </a:moveTo>
                  <a:lnTo>
                    <a:pt x="1406398" y="1230503"/>
                  </a:lnTo>
                  <a:lnTo>
                    <a:pt x="0" y="1230503"/>
                  </a:lnTo>
                  <a:lnTo>
                    <a:pt x="703072" y="0"/>
                  </a:lnTo>
                  <a:close/>
                </a:path>
              </a:pathLst>
            </a:custGeom>
            <a:solidFill>
              <a:srgbClr val="FF700A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2"/>
          <a:srcRect r="945" b="916"/>
          <a:stretch>
            <a:fillRect/>
          </a:stretch>
        </p:blipFill>
        <p:spPr>
          <a:xfrm rot="-2788078">
            <a:off x="11869303" y="3364177"/>
            <a:ext cx="1054320" cy="913305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39980" y="1252230"/>
            <a:ext cx="10740220" cy="904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77"/>
              </a:lnSpc>
            </a:pPr>
            <a:r>
              <a:rPr lang="en-US" sz="5898" spc="58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ACOMPANHE NOSSAS REDES</a:t>
            </a: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359D4109-7650-BD75-275A-FB6A505A35DA}"/>
              </a:ext>
            </a:extLst>
          </p:cNvPr>
          <p:cNvSpPr txBox="1"/>
          <p:nvPr/>
        </p:nvSpPr>
        <p:spPr>
          <a:xfrm>
            <a:off x="-2985812" y="3258604"/>
            <a:ext cx="17754600" cy="1258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53"/>
              </a:lnSpc>
            </a:pPr>
            <a:r>
              <a:rPr lang="pt-BR" sz="4800" dirty="0">
                <a:hlinkClick r:id="rId23"/>
              </a:rPr>
              <a:t>Lambda3 Podcast</a:t>
            </a:r>
            <a:endParaRPr lang="en-US" sz="4800" spc="94" dirty="0">
              <a:solidFill>
                <a:srgbClr val="FFFFFF"/>
              </a:solidFill>
              <a:latin typeface="Zilla Slab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935" b="171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-97269">
            <a:off x="-2068827" y="-836827"/>
            <a:ext cx="11045850" cy="1196065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2432527"/>
            <a:ext cx="4810838" cy="412432"/>
          </a:xfrm>
          <a:prstGeom prst="rect">
            <a:avLst/>
          </a:prstGeom>
          <a:solidFill>
            <a:srgbClr val="F79824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92742" y="4420042"/>
            <a:ext cx="4838258" cy="48382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724190" y="4420042"/>
            <a:ext cx="8740348" cy="586695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2898" y="1203802"/>
            <a:ext cx="12890476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77"/>
              </a:lnSpc>
            </a:pPr>
            <a:r>
              <a:rPr lang="en-US" sz="5898" spc="58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VEM FAZER PARTE DO NOSSO TIME!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92742" y="3621203"/>
            <a:ext cx="6584577" cy="47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5"/>
              </a:lnSpc>
            </a:pPr>
            <a:r>
              <a:rPr lang="en-US" sz="3012" spc="30" dirty="0">
                <a:solidFill>
                  <a:srgbClr val="001452"/>
                </a:solidFill>
                <a:latin typeface="Roboto Bold"/>
              </a:rPr>
              <a:t>CONHEÇA NOSSAS VAGAS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464538" y="1690980"/>
            <a:ext cx="1951931" cy="1951931"/>
            <a:chOff x="0" y="0"/>
            <a:chExt cx="2602575" cy="2602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02484" cy="2602484"/>
            </a:xfrm>
            <a:custGeom>
              <a:avLst/>
              <a:gdLst/>
              <a:ahLst/>
              <a:cxnLst/>
              <a:rect l="l" t="t" r="r" b="b"/>
              <a:pathLst>
                <a:path w="2602484" h="2602484">
                  <a:moveTo>
                    <a:pt x="1301242" y="2602103"/>
                  </a:moveTo>
                  <a:cubicBezTo>
                    <a:pt x="953643" y="2602103"/>
                    <a:pt x="626745" y="2466848"/>
                    <a:pt x="381381" y="2220722"/>
                  </a:cubicBezTo>
                  <a:cubicBezTo>
                    <a:pt x="135255" y="1975866"/>
                    <a:pt x="0" y="1648460"/>
                    <a:pt x="0" y="1301242"/>
                  </a:cubicBezTo>
                  <a:cubicBezTo>
                    <a:pt x="0" y="954024"/>
                    <a:pt x="135255" y="626745"/>
                    <a:pt x="381381" y="381381"/>
                  </a:cubicBezTo>
                  <a:cubicBezTo>
                    <a:pt x="626745" y="135255"/>
                    <a:pt x="953643" y="0"/>
                    <a:pt x="1301242" y="0"/>
                  </a:cubicBezTo>
                  <a:cubicBezTo>
                    <a:pt x="1648841" y="0"/>
                    <a:pt x="1975739" y="135255"/>
                    <a:pt x="2221103" y="381381"/>
                  </a:cubicBezTo>
                  <a:cubicBezTo>
                    <a:pt x="2467229" y="627507"/>
                    <a:pt x="2602484" y="954151"/>
                    <a:pt x="2602484" y="1301242"/>
                  </a:cubicBezTo>
                  <a:cubicBezTo>
                    <a:pt x="2602484" y="1648333"/>
                    <a:pt x="2467229" y="1975739"/>
                    <a:pt x="2221103" y="2221103"/>
                  </a:cubicBezTo>
                  <a:cubicBezTo>
                    <a:pt x="1975739" y="2467229"/>
                    <a:pt x="1648333" y="2602484"/>
                    <a:pt x="1301242" y="2602484"/>
                  </a:cubicBezTo>
                  <a:close/>
                  <a:moveTo>
                    <a:pt x="1301242" y="77851"/>
                  </a:moveTo>
                  <a:cubicBezTo>
                    <a:pt x="974725" y="77851"/>
                    <a:pt x="667512" y="205232"/>
                    <a:pt x="436626" y="436118"/>
                  </a:cubicBezTo>
                  <a:cubicBezTo>
                    <a:pt x="205740" y="667004"/>
                    <a:pt x="77978" y="974725"/>
                    <a:pt x="77978" y="1301242"/>
                  </a:cubicBezTo>
                  <a:cubicBezTo>
                    <a:pt x="77978" y="1627759"/>
                    <a:pt x="205359" y="1934972"/>
                    <a:pt x="436245" y="2165858"/>
                  </a:cubicBezTo>
                  <a:cubicBezTo>
                    <a:pt x="667131" y="2396744"/>
                    <a:pt x="974344" y="2524125"/>
                    <a:pt x="1300861" y="2524125"/>
                  </a:cubicBezTo>
                  <a:cubicBezTo>
                    <a:pt x="1627378" y="2524125"/>
                    <a:pt x="1934591" y="2396744"/>
                    <a:pt x="2165477" y="2165858"/>
                  </a:cubicBezTo>
                  <a:cubicBezTo>
                    <a:pt x="2396363" y="1934972"/>
                    <a:pt x="2523744" y="1627759"/>
                    <a:pt x="2523744" y="1301242"/>
                  </a:cubicBezTo>
                  <a:cubicBezTo>
                    <a:pt x="2523744" y="974725"/>
                    <a:pt x="2396363" y="667512"/>
                    <a:pt x="2165477" y="436626"/>
                  </a:cubicBezTo>
                  <a:cubicBezTo>
                    <a:pt x="1934591" y="205740"/>
                    <a:pt x="1627886" y="77978"/>
                    <a:pt x="1301242" y="77978"/>
                  </a:cubicBezTo>
                  <a:close/>
                </a:path>
              </a:pathLst>
            </a:custGeom>
            <a:solidFill>
              <a:srgbClr val="FF700A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3335657">
            <a:off x="7344259" y="9131044"/>
            <a:ext cx="690677" cy="604306"/>
            <a:chOff x="0" y="0"/>
            <a:chExt cx="1406371" cy="12305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6398" cy="1230503"/>
            </a:xfrm>
            <a:custGeom>
              <a:avLst/>
              <a:gdLst/>
              <a:ahLst/>
              <a:cxnLst/>
              <a:rect l="l" t="t" r="r" b="b"/>
              <a:pathLst>
                <a:path w="1406398" h="1230503">
                  <a:moveTo>
                    <a:pt x="703072" y="0"/>
                  </a:moveTo>
                  <a:lnTo>
                    <a:pt x="1406398" y="1230503"/>
                  </a:lnTo>
                  <a:lnTo>
                    <a:pt x="0" y="1230503"/>
                  </a:lnTo>
                  <a:lnTo>
                    <a:pt x="703072" y="0"/>
                  </a:lnTo>
                  <a:close/>
                </a:path>
              </a:pathLst>
            </a:custGeom>
            <a:solidFill>
              <a:srgbClr val="00E2B8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 r="945" b="916"/>
          <a:stretch>
            <a:fillRect/>
          </a:stretch>
        </p:blipFill>
        <p:spPr>
          <a:xfrm rot="-2788078">
            <a:off x="10773685" y="2619750"/>
            <a:ext cx="822278" cy="7122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4621"/>
            <a:ext cx="18288000" cy="102641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9675288">
            <a:off x="11149379" y="-759742"/>
            <a:ext cx="16902934" cy="1830281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53302" y="4137200"/>
            <a:ext cx="6045749" cy="5289714"/>
            <a:chOff x="0" y="0"/>
            <a:chExt cx="8060999" cy="70529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060944" cy="7052945"/>
            </a:xfrm>
            <a:custGeom>
              <a:avLst/>
              <a:gdLst/>
              <a:ahLst/>
              <a:cxnLst/>
              <a:rect l="l" t="t" r="r" b="b"/>
              <a:pathLst>
                <a:path w="8060944" h="7052945">
                  <a:moveTo>
                    <a:pt x="4029964" y="0"/>
                  </a:moveTo>
                  <a:lnTo>
                    <a:pt x="8060944" y="7052945"/>
                  </a:lnTo>
                  <a:lnTo>
                    <a:pt x="0" y="7052945"/>
                  </a:lnTo>
                  <a:lnTo>
                    <a:pt x="4029964" y="0"/>
                  </a:lnTo>
                  <a:close/>
                </a:path>
              </a:pathLst>
            </a:custGeom>
            <a:solidFill>
              <a:srgbClr val="00E2B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r="50" b="21"/>
          <a:stretch>
            <a:fillRect/>
          </a:stretch>
        </p:blipFill>
        <p:spPr>
          <a:xfrm rot="-10800000">
            <a:off x="1028700" y="1028700"/>
            <a:ext cx="6694906" cy="579946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2150926">
            <a:off x="16447124" y="8597729"/>
            <a:ext cx="981488" cy="858750"/>
            <a:chOff x="0" y="0"/>
            <a:chExt cx="1308650" cy="1145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08608" cy="1145032"/>
            </a:xfrm>
            <a:custGeom>
              <a:avLst/>
              <a:gdLst/>
              <a:ahLst/>
              <a:cxnLst/>
              <a:rect l="l" t="t" r="r" b="b"/>
              <a:pathLst>
                <a:path w="1308608" h="1145032">
                  <a:moveTo>
                    <a:pt x="654177" y="0"/>
                  </a:moveTo>
                  <a:lnTo>
                    <a:pt x="1308608" y="1145032"/>
                  </a:lnTo>
                  <a:lnTo>
                    <a:pt x="0" y="1145032"/>
                  </a:lnTo>
                  <a:lnTo>
                    <a:pt x="654177" y="0"/>
                  </a:lnTo>
                  <a:close/>
                </a:path>
              </a:pathLst>
            </a:custGeom>
            <a:solidFill>
              <a:srgbClr val="FFCD05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r="979" b="950"/>
          <a:stretch>
            <a:fillRect/>
          </a:stretch>
        </p:blipFill>
        <p:spPr>
          <a:xfrm rot="-2788078">
            <a:off x="6387648" y="5642849"/>
            <a:ext cx="896014" cy="7761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r="1600" b="1572"/>
          <a:stretch>
            <a:fillRect/>
          </a:stretch>
        </p:blipFill>
        <p:spPr>
          <a:xfrm rot="-2788078">
            <a:off x="10696549" y="761484"/>
            <a:ext cx="779243" cy="6750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 t="30807" r="1972" b="56863"/>
          <a:stretch>
            <a:fillRect/>
          </a:stretch>
        </p:blipFill>
        <p:spPr>
          <a:xfrm>
            <a:off x="15449172" y="584059"/>
            <a:ext cx="2137933" cy="597558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915651" y="2657666"/>
            <a:ext cx="1472931" cy="1479533"/>
            <a:chOff x="0" y="0"/>
            <a:chExt cx="1963908" cy="19727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63928" cy="1972818"/>
            </a:xfrm>
            <a:custGeom>
              <a:avLst/>
              <a:gdLst/>
              <a:ahLst/>
              <a:cxnLst/>
              <a:rect l="l" t="t" r="r" b="b"/>
              <a:pathLst>
                <a:path w="1963928" h="1972818">
                  <a:moveTo>
                    <a:pt x="981964" y="0"/>
                  </a:moveTo>
                  <a:cubicBezTo>
                    <a:pt x="1525016" y="2413"/>
                    <a:pt x="1963928" y="443357"/>
                    <a:pt x="1963928" y="986409"/>
                  </a:cubicBezTo>
                  <a:cubicBezTo>
                    <a:pt x="1963928" y="1529461"/>
                    <a:pt x="1525016" y="1970278"/>
                    <a:pt x="981964" y="1972818"/>
                  </a:cubicBezTo>
                  <a:cubicBezTo>
                    <a:pt x="438912" y="1970278"/>
                    <a:pt x="0" y="1529334"/>
                    <a:pt x="0" y="986409"/>
                  </a:cubicBezTo>
                  <a:cubicBezTo>
                    <a:pt x="0" y="443484"/>
                    <a:pt x="438912" y="2413"/>
                    <a:pt x="981964" y="0"/>
                  </a:cubicBezTo>
                  <a:close/>
                </a:path>
              </a:pathLst>
            </a:custGeom>
            <a:solidFill>
              <a:srgbClr val="F79824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656773" y="5330179"/>
            <a:ext cx="11817350" cy="354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2225" spc="43" dirty="0">
                <a:solidFill>
                  <a:srgbClr val="FFFFFF"/>
                </a:solidFill>
                <a:latin typeface="Roboto"/>
              </a:rPr>
              <a:t>Mas o que </a:t>
            </a: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são</a:t>
            </a:r>
            <a:r>
              <a:rPr lang="en-US" sz="2225" spc="43" dirty="0">
                <a:solidFill>
                  <a:srgbClr val="FFFFFF"/>
                </a:solidFill>
                <a:latin typeface="Roboto"/>
              </a:rPr>
              <a:t> testes </a:t>
            </a: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automatizados</a:t>
            </a:r>
            <a:r>
              <a:rPr lang="en-US" sz="2225" spc="43" dirty="0">
                <a:solidFill>
                  <a:srgbClr val="FFFFFF"/>
                </a:solidFill>
                <a:latin typeface="Roboto"/>
              </a:rPr>
              <a:t> de software?</a:t>
            </a:r>
          </a:p>
          <a:p>
            <a:pPr algn="l">
              <a:lnSpc>
                <a:spcPts val="3115"/>
              </a:lnSpc>
            </a:pP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Porque</a:t>
            </a:r>
            <a:r>
              <a:rPr lang="en-US" sz="2225" spc="43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testar</a:t>
            </a:r>
            <a:r>
              <a:rPr lang="en-US" sz="2225" spc="43" dirty="0">
                <a:solidFill>
                  <a:srgbClr val="FFFFFF"/>
                </a:solidFill>
                <a:latin typeface="Roboto"/>
              </a:rPr>
              <a:t>? </a:t>
            </a:r>
          </a:p>
          <a:p>
            <a:pPr algn="l">
              <a:lnSpc>
                <a:spcPts val="3115"/>
              </a:lnSpc>
            </a:pPr>
            <a:r>
              <a:rPr lang="en-US" sz="2225" spc="43" dirty="0">
                <a:solidFill>
                  <a:srgbClr val="FFFFFF"/>
                </a:solidFill>
                <a:latin typeface="Roboto"/>
              </a:rPr>
              <a:t>O que </a:t>
            </a: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testar</a:t>
            </a:r>
            <a:r>
              <a:rPr lang="en-US" sz="2225" spc="43" dirty="0">
                <a:solidFill>
                  <a:srgbClr val="FFFFFF"/>
                </a:solidFill>
                <a:latin typeface="Roboto"/>
              </a:rPr>
              <a:t>? Como </a:t>
            </a: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testar</a:t>
            </a:r>
            <a:r>
              <a:rPr lang="en-US" sz="2225" spc="43" dirty="0">
                <a:solidFill>
                  <a:srgbClr val="FFFFFF"/>
                </a:solidFill>
                <a:latin typeface="Roboto"/>
              </a:rPr>
              <a:t>?</a:t>
            </a:r>
          </a:p>
          <a:p>
            <a:pPr algn="l">
              <a:lnSpc>
                <a:spcPts val="3115"/>
              </a:lnSpc>
            </a:pPr>
            <a:r>
              <a:rPr lang="en-US" sz="2225" spc="43" dirty="0">
                <a:solidFill>
                  <a:srgbClr val="FFFFFF"/>
                </a:solidFill>
                <a:latin typeface="Roboto"/>
              </a:rPr>
              <a:t>Teste </a:t>
            </a: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Unitário</a:t>
            </a:r>
            <a:endParaRPr lang="en-US" sz="2225" spc="43" dirty="0">
              <a:solidFill>
                <a:srgbClr val="FFFFFF"/>
              </a:solidFill>
              <a:latin typeface="Roboto"/>
            </a:endParaRPr>
          </a:p>
          <a:p>
            <a:pPr algn="l">
              <a:lnSpc>
                <a:spcPts val="3115"/>
              </a:lnSpc>
            </a:pPr>
            <a:r>
              <a:rPr lang="en-US" sz="2225" spc="43" dirty="0">
                <a:solidFill>
                  <a:srgbClr val="FFFFFF"/>
                </a:solidFill>
                <a:latin typeface="Roboto"/>
              </a:rPr>
              <a:t>Teste de </a:t>
            </a: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Integração</a:t>
            </a:r>
            <a:endParaRPr lang="en-US" sz="2225" spc="43" dirty="0">
              <a:solidFill>
                <a:srgbClr val="FFFFFF"/>
              </a:solidFill>
              <a:latin typeface="Roboto"/>
            </a:endParaRPr>
          </a:p>
          <a:p>
            <a:pPr algn="l">
              <a:lnSpc>
                <a:spcPts val="3115"/>
              </a:lnSpc>
            </a:pPr>
            <a:r>
              <a:rPr lang="en-US" sz="2225" spc="43" dirty="0">
                <a:solidFill>
                  <a:srgbClr val="FFFFFF"/>
                </a:solidFill>
                <a:latin typeface="Roboto"/>
              </a:rPr>
              <a:t>TDD (teste </a:t>
            </a: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depois</a:t>
            </a:r>
            <a:r>
              <a:rPr lang="en-US" sz="2225" spc="43" dirty="0">
                <a:solidFill>
                  <a:srgbClr val="FFFFFF"/>
                </a:solidFill>
                <a:latin typeface="Roboto"/>
              </a:rPr>
              <a:t> do deploy?)</a:t>
            </a:r>
          </a:p>
          <a:p>
            <a:pPr algn="l">
              <a:lnSpc>
                <a:spcPts val="3115"/>
              </a:lnSpc>
            </a:pP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Prática</a:t>
            </a:r>
            <a:endParaRPr lang="en-US" sz="2225" spc="43" dirty="0">
              <a:solidFill>
                <a:srgbClr val="FFFFFF"/>
              </a:solidFill>
              <a:latin typeface="Roboto"/>
            </a:endParaRPr>
          </a:p>
          <a:p>
            <a:pPr algn="l">
              <a:lnSpc>
                <a:spcPts val="3115"/>
              </a:lnSpc>
            </a:pP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Outras</a:t>
            </a:r>
            <a:r>
              <a:rPr lang="en-US" sz="2225" spc="43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técnicas</a:t>
            </a:r>
            <a:r>
              <a:rPr lang="en-US" sz="2225" spc="43" dirty="0">
                <a:solidFill>
                  <a:srgbClr val="FFFFFF"/>
                </a:solidFill>
                <a:latin typeface="Roboto"/>
              </a:rPr>
              <a:t> de testes</a:t>
            </a:r>
          </a:p>
          <a:p>
            <a:pPr algn="l">
              <a:lnSpc>
                <a:spcPts val="3115"/>
              </a:lnSpc>
            </a:pPr>
            <a:endParaRPr lang="en-US" sz="2225" spc="43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656773" y="3066860"/>
            <a:ext cx="11808955" cy="838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dirty="0">
                <a:solidFill>
                  <a:srgbClr val="FF700A"/>
                </a:solidFill>
                <a:latin typeface="Zilla Slab Bold" panose="020B0604020202020204" charset="0"/>
                <a:ea typeface="Zilla Slab Bold" panose="020B0604020202020204" charset="0"/>
              </a:rPr>
              <a:t>SUMÁRIO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656773" y="4886379"/>
            <a:ext cx="2063750" cy="127000"/>
            <a:chOff x="0" y="0"/>
            <a:chExt cx="2751667" cy="1693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51709" cy="169291"/>
            </a:xfrm>
            <a:custGeom>
              <a:avLst/>
              <a:gdLst/>
              <a:ahLst/>
              <a:cxnLst/>
              <a:rect l="l" t="t" r="r" b="b"/>
              <a:pathLst>
                <a:path w="2751709" h="169291">
                  <a:moveTo>
                    <a:pt x="0" y="0"/>
                  </a:moveTo>
                  <a:lnTo>
                    <a:pt x="2751709" y="0"/>
                  </a:lnTo>
                  <a:lnTo>
                    <a:pt x="2751709" y="169291"/>
                  </a:lnTo>
                  <a:lnTo>
                    <a:pt x="0" y="169291"/>
                  </a:lnTo>
                  <a:close/>
                </a:path>
              </a:pathLst>
            </a:custGeom>
            <a:solidFill>
              <a:srgbClr val="FFCD05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44" r="26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0000"/>
          </a:blip>
          <a:srcRect l="8026" r="8611" b="650"/>
          <a:stretch>
            <a:fillRect/>
          </a:stretch>
        </p:blipFill>
        <p:spPr>
          <a:xfrm rot="9675288">
            <a:off x="-1123623" y="-2807784"/>
            <a:ext cx="13825798" cy="1497083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548873">
            <a:off x="15367323" y="1565870"/>
            <a:ext cx="1011076" cy="875844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844124" y="630346"/>
            <a:ext cx="11324935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16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Mas o que </a:t>
            </a:r>
            <a:r>
              <a:rPr lang="en-US" sz="8000" spc="-16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são</a:t>
            </a:r>
            <a:r>
              <a:rPr lang="en-US" sz="8000" spc="-16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 testes </a:t>
            </a:r>
            <a:r>
              <a:rPr lang="en-US" sz="8000" spc="-16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automatizados</a:t>
            </a:r>
            <a:r>
              <a:rPr lang="en-US" sz="8000" spc="-16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 de software?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548873">
            <a:off x="237255" y="6263435"/>
            <a:ext cx="1710406" cy="1481639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98F3DE04-21F3-9C68-53AF-6FBCBD99594E}"/>
              </a:ext>
            </a:extLst>
          </p:cNvPr>
          <p:cNvGrpSpPr/>
          <p:nvPr/>
        </p:nvGrpSpPr>
        <p:grpSpPr>
          <a:xfrm>
            <a:off x="1752600" y="5122077"/>
            <a:ext cx="3749641" cy="1560642"/>
            <a:chOff x="3546991" y="3218277"/>
            <a:chExt cx="3749641" cy="1560642"/>
          </a:xfrm>
        </p:grpSpPr>
        <p:grpSp>
          <p:nvGrpSpPr>
            <p:cNvPr id="10" name="Group 10"/>
            <p:cNvGrpSpPr/>
            <p:nvPr/>
          </p:nvGrpSpPr>
          <p:grpSpPr>
            <a:xfrm>
              <a:off x="3546991" y="3218277"/>
              <a:ext cx="3749641" cy="1560642"/>
              <a:chOff x="0" y="0"/>
              <a:chExt cx="4999522" cy="208085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999482" cy="2080895"/>
              </a:xfrm>
              <a:custGeom>
                <a:avLst/>
                <a:gdLst/>
                <a:ahLst/>
                <a:cxnLst/>
                <a:rect l="l" t="t" r="r" b="b"/>
                <a:pathLst>
                  <a:path w="4999482" h="2080895">
                    <a:moveTo>
                      <a:pt x="4607306" y="2080895"/>
                    </a:moveTo>
                    <a:lnTo>
                      <a:pt x="392176" y="2080895"/>
                    </a:lnTo>
                    <a:cubicBezTo>
                      <a:pt x="176022" y="2080895"/>
                      <a:pt x="0" y="1904746"/>
                      <a:pt x="0" y="1688719"/>
                    </a:cubicBezTo>
                    <a:lnTo>
                      <a:pt x="0" y="392176"/>
                    </a:lnTo>
                    <a:cubicBezTo>
                      <a:pt x="0" y="176022"/>
                      <a:pt x="176022" y="0"/>
                      <a:pt x="392176" y="0"/>
                    </a:cubicBezTo>
                    <a:lnTo>
                      <a:pt x="4607306" y="0"/>
                    </a:lnTo>
                    <a:cubicBezTo>
                      <a:pt x="4823333" y="0"/>
                      <a:pt x="4999482" y="176022"/>
                      <a:pt x="4999482" y="392176"/>
                    </a:cubicBezTo>
                    <a:lnTo>
                      <a:pt x="4999482" y="1688719"/>
                    </a:lnTo>
                    <a:cubicBezTo>
                      <a:pt x="4999482" y="1904746"/>
                      <a:pt x="4823460" y="2080895"/>
                      <a:pt x="4607306" y="2080895"/>
                    </a:cubicBezTo>
                    <a:close/>
                  </a:path>
                </a:pathLst>
              </a:custGeom>
              <a:solidFill>
                <a:srgbClr val="8133FF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3883360" y="3823144"/>
              <a:ext cx="3076872" cy="314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8"/>
                </a:lnSpc>
              </a:pPr>
              <a:r>
                <a:rPr lang="en-US" sz="2014" spc="-60" dirty="0">
                  <a:solidFill>
                    <a:srgbClr val="FFFFFF"/>
                  </a:solidFill>
                  <a:latin typeface="Roboto"/>
                </a:rPr>
                <a:t>QUALIDADE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E2017DF-E800-8C0E-98DF-887466E55AC7}"/>
              </a:ext>
            </a:extLst>
          </p:cNvPr>
          <p:cNvGrpSpPr/>
          <p:nvPr/>
        </p:nvGrpSpPr>
        <p:grpSpPr>
          <a:xfrm>
            <a:off x="6615924" y="6583285"/>
            <a:ext cx="3325018" cy="1560642"/>
            <a:chOff x="11415990" y="3260234"/>
            <a:chExt cx="3325018" cy="1560642"/>
          </a:xfrm>
        </p:grpSpPr>
        <p:grpSp>
          <p:nvGrpSpPr>
            <p:cNvPr id="16" name="Group 16"/>
            <p:cNvGrpSpPr/>
            <p:nvPr/>
          </p:nvGrpSpPr>
          <p:grpSpPr>
            <a:xfrm>
              <a:off x="11415990" y="3260234"/>
              <a:ext cx="3325018" cy="1560642"/>
              <a:chOff x="0" y="0"/>
              <a:chExt cx="4433357" cy="208085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433316" cy="2080895"/>
              </a:xfrm>
              <a:custGeom>
                <a:avLst/>
                <a:gdLst/>
                <a:ahLst/>
                <a:cxnLst/>
                <a:rect l="l" t="t" r="r" b="b"/>
                <a:pathLst>
                  <a:path w="4433316" h="2080895">
                    <a:moveTo>
                      <a:pt x="4041140" y="2080895"/>
                    </a:moveTo>
                    <a:lnTo>
                      <a:pt x="392176" y="2080895"/>
                    </a:lnTo>
                    <a:cubicBezTo>
                      <a:pt x="176022" y="2080895"/>
                      <a:pt x="0" y="1904746"/>
                      <a:pt x="0" y="1688719"/>
                    </a:cubicBezTo>
                    <a:lnTo>
                      <a:pt x="0" y="392176"/>
                    </a:lnTo>
                    <a:cubicBezTo>
                      <a:pt x="0" y="176022"/>
                      <a:pt x="176022" y="0"/>
                      <a:pt x="392176" y="0"/>
                    </a:cubicBezTo>
                    <a:lnTo>
                      <a:pt x="4041140" y="0"/>
                    </a:lnTo>
                    <a:cubicBezTo>
                      <a:pt x="4257167" y="0"/>
                      <a:pt x="4433316" y="176022"/>
                      <a:pt x="4433316" y="392176"/>
                    </a:cubicBezTo>
                    <a:lnTo>
                      <a:pt x="4433316" y="1688719"/>
                    </a:lnTo>
                    <a:cubicBezTo>
                      <a:pt x="4433316" y="1904746"/>
                      <a:pt x="4257294" y="2080895"/>
                      <a:pt x="4041140" y="208089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11794984" y="3413915"/>
              <a:ext cx="2566997" cy="1240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31"/>
                </a:lnSpc>
              </a:pPr>
              <a:r>
                <a:rPr lang="en-US" sz="2380" dirty="0" err="1">
                  <a:solidFill>
                    <a:srgbClr val="001452"/>
                  </a:solidFill>
                  <a:latin typeface="Roboto"/>
                </a:rPr>
                <a:t>Responsabilidade</a:t>
              </a:r>
              <a:r>
                <a:rPr lang="en-US" sz="2380" dirty="0">
                  <a:solidFill>
                    <a:srgbClr val="001452"/>
                  </a:solidFill>
                  <a:latin typeface="Roboto"/>
                </a:rPr>
                <a:t> de </a:t>
              </a:r>
              <a:r>
                <a:rPr lang="en-US" sz="2380" dirty="0" err="1">
                  <a:solidFill>
                    <a:srgbClr val="001452"/>
                  </a:solidFill>
                  <a:latin typeface="Roboto"/>
                </a:rPr>
                <a:t>toda</a:t>
              </a:r>
              <a:r>
                <a:rPr lang="en-US" sz="2380" dirty="0">
                  <a:solidFill>
                    <a:srgbClr val="001452"/>
                  </a:solidFill>
                  <a:latin typeface="Roboto"/>
                </a:rPr>
                <a:t> </a:t>
              </a:r>
              <a:r>
                <a:rPr lang="en-US" sz="2380" dirty="0" err="1">
                  <a:solidFill>
                    <a:srgbClr val="001452"/>
                  </a:solidFill>
                  <a:latin typeface="Roboto"/>
                </a:rPr>
                <a:t>equipe</a:t>
              </a:r>
              <a:r>
                <a:rPr lang="en-US" sz="2380" dirty="0">
                  <a:solidFill>
                    <a:srgbClr val="001452"/>
                  </a:solidFill>
                  <a:latin typeface="Roboto"/>
                </a:rPr>
                <a:t> </a:t>
              </a:r>
              <a:r>
                <a:rPr lang="en-US" sz="2380" dirty="0" err="1">
                  <a:solidFill>
                    <a:srgbClr val="001452"/>
                  </a:solidFill>
                  <a:latin typeface="Roboto"/>
                </a:rPr>
                <a:t>envolvida</a:t>
              </a:r>
              <a:endParaRPr lang="en-US" sz="2380" dirty="0">
                <a:solidFill>
                  <a:srgbClr val="001452"/>
                </a:solidFill>
                <a:latin typeface="Roboto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5194774F-4BA4-3EE2-275A-F323A835C08C}"/>
              </a:ext>
            </a:extLst>
          </p:cNvPr>
          <p:cNvGrpSpPr/>
          <p:nvPr/>
        </p:nvGrpSpPr>
        <p:grpSpPr>
          <a:xfrm>
            <a:off x="6615924" y="3785984"/>
            <a:ext cx="3324987" cy="1560671"/>
            <a:chOff x="7781617" y="3232262"/>
            <a:chExt cx="3324987" cy="1560671"/>
          </a:xfrm>
        </p:grpSpPr>
        <p:grpSp>
          <p:nvGrpSpPr>
            <p:cNvPr id="4" name="Group 4"/>
            <p:cNvGrpSpPr/>
            <p:nvPr/>
          </p:nvGrpSpPr>
          <p:grpSpPr>
            <a:xfrm>
              <a:off x="7781617" y="3232262"/>
              <a:ext cx="3324987" cy="1560671"/>
              <a:chOff x="0" y="1"/>
              <a:chExt cx="4433316" cy="208089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1"/>
                <a:ext cx="4433316" cy="2080895"/>
              </a:xfrm>
              <a:custGeom>
                <a:avLst/>
                <a:gdLst/>
                <a:ahLst/>
                <a:cxnLst/>
                <a:rect l="l" t="t" r="r" b="b"/>
                <a:pathLst>
                  <a:path w="4433316" h="2080895">
                    <a:moveTo>
                      <a:pt x="4041140" y="2080895"/>
                    </a:moveTo>
                    <a:lnTo>
                      <a:pt x="392176" y="2080895"/>
                    </a:lnTo>
                    <a:cubicBezTo>
                      <a:pt x="176022" y="2080895"/>
                      <a:pt x="0" y="1904746"/>
                      <a:pt x="0" y="1688719"/>
                    </a:cubicBezTo>
                    <a:lnTo>
                      <a:pt x="0" y="392176"/>
                    </a:lnTo>
                    <a:cubicBezTo>
                      <a:pt x="0" y="176022"/>
                      <a:pt x="176022" y="0"/>
                      <a:pt x="392176" y="0"/>
                    </a:cubicBezTo>
                    <a:lnTo>
                      <a:pt x="4041140" y="0"/>
                    </a:lnTo>
                    <a:cubicBezTo>
                      <a:pt x="4257167" y="0"/>
                      <a:pt x="4433316" y="176022"/>
                      <a:pt x="4433316" y="392176"/>
                    </a:cubicBezTo>
                    <a:lnTo>
                      <a:pt x="4433316" y="1688719"/>
                    </a:lnTo>
                    <a:cubicBezTo>
                      <a:pt x="4433316" y="1904746"/>
                      <a:pt x="4257294" y="2080895"/>
                      <a:pt x="4041140" y="208089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4" name="TextBox 30">
              <a:extLst>
                <a:ext uri="{FF2B5EF4-FFF2-40B4-BE49-F238E27FC236}">
                  <a16:creationId xmlns:a16="http://schemas.microsoft.com/office/drawing/2014/main" id="{2C58273B-39EA-01FF-66F6-ABC4A2C6C187}"/>
                </a:ext>
              </a:extLst>
            </p:cNvPr>
            <p:cNvSpPr txBox="1"/>
            <p:nvPr/>
          </p:nvSpPr>
          <p:spPr>
            <a:xfrm>
              <a:off x="8160976" y="3388649"/>
              <a:ext cx="2566268" cy="1240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31"/>
                </a:lnSpc>
              </a:pPr>
              <a:r>
                <a:rPr lang="en-US" sz="2380" dirty="0">
                  <a:solidFill>
                    <a:srgbClr val="001452"/>
                  </a:solidFill>
                  <a:latin typeface="Roboto"/>
                </a:rPr>
                <a:t>O que um software </a:t>
              </a:r>
              <a:r>
                <a:rPr lang="en-US" sz="2380" dirty="0" err="1">
                  <a:solidFill>
                    <a:srgbClr val="001452"/>
                  </a:solidFill>
                  <a:latin typeface="Roboto"/>
                </a:rPr>
                <a:t>precisa</a:t>
              </a:r>
              <a:r>
                <a:rPr lang="en-US" sz="2380" dirty="0">
                  <a:solidFill>
                    <a:srgbClr val="001452"/>
                  </a:solidFill>
                  <a:latin typeface="Roboto"/>
                </a:rPr>
                <a:t> para </a:t>
              </a:r>
              <a:r>
                <a:rPr lang="en-US" sz="2380" dirty="0" err="1">
                  <a:solidFill>
                    <a:srgbClr val="001452"/>
                  </a:solidFill>
                  <a:latin typeface="Roboto"/>
                </a:rPr>
                <a:t>ter</a:t>
              </a:r>
              <a:r>
                <a:rPr lang="en-US" sz="2380" dirty="0">
                  <a:solidFill>
                    <a:srgbClr val="001452"/>
                  </a:solidFill>
                  <a:latin typeface="Roboto"/>
                </a:rPr>
                <a:t> </a:t>
              </a:r>
              <a:r>
                <a:rPr lang="en-US" sz="2380" dirty="0" err="1">
                  <a:solidFill>
                    <a:srgbClr val="001452"/>
                  </a:solidFill>
                  <a:latin typeface="Roboto"/>
                </a:rPr>
                <a:t>qualidade</a:t>
              </a:r>
              <a:r>
                <a:rPr lang="en-US" sz="2380" dirty="0">
                  <a:solidFill>
                    <a:srgbClr val="001452"/>
                  </a:solidFill>
                  <a:latin typeface="Roboto"/>
                </a:rPr>
                <a:t>?</a:t>
              </a: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6203519A-E4DC-DBB7-7223-E40DF2D5B9F1}"/>
              </a:ext>
            </a:extLst>
          </p:cNvPr>
          <p:cNvGrpSpPr/>
          <p:nvPr/>
        </p:nvGrpSpPr>
        <p:grpSpPr>
          <a:xfrm>
            <a:off x="13357749" y="4893927"/>
            <a:ext cx="3749641" cy="1560642"/>
            <a:chOff x="3546991" y="5174708"/>
            <a:chExt cx="3749641" cy="1560642"/>
          </a:xfrm>
        </p:grpSpPr>
        <p:grpSp>
          <p:nvGrpSpPr>
            <p:cNvPr id="12" name="Group 12"/>
            <p:cNvGrpSpPr/>
            <p:nvPr/>
          </p:nvGrpSpPr>
          <p:grpSpPr>
            <a:xfrm>
              <a:off x="3546991" y="5174708"/>
              <a:ext cx="3749641" cy="1560642"/>
              <a:chOff x="0" y="0"/>
              <a:chExt cx="4999522" cy="208085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999482" cy="2080895"/>
              </a:xfrm>
              <a:custGeom>
                <a:avLst/>
                <a:gdLst/>
                <a:ahLst/>
                <a:cxnLst/>
                <a:rect l="l" t="t" r="r" b="b"/>
                <a:pathLst>
                  <a:path w="4999482" h="2080895">
                    <a:moveTo>
                      <a:pt x="4607306" y="2080895"/>
                    </a:moveTo>
                    <a:lnTo>
                      <a:pt x="392176" y="2080895"/>
                    </a:lnTo>
                    <a:cubicBezTo>
                      <a:pt x="176022" y="2080895"/>
                      <a:pt x="0" y="1904746"/>
                      <a:pt x="0" y="1688719"/>
                    </a:cubicBezTo>
                    <a:lnTo>
                      <a:pt x="0" y="392176"/>
                    </a:lnTo>
                    <a:cubicBezTo>
                      <a:pt x="0" y="176022"/>
                      <a:pt x="176022" y="0"/>
                      <a:pt x="392176" y="0"/>
                    </a:cubicBezTo>
                    <a:lnTo>
                      <a:pt x="4607306" y="0"/>
                    </a:lnTo>
                    <a:cubicBezTo>
                      <a:pt x="4823333" y="0"/>
                      <a:pt x="4999482" y="176022"/>
                      <a:pt x="4999482" y="392176"/>
                    </a:cubicBezTo>
                    <a:lnTo>
                      <a:pt x="4999482" y="1688719"/>
                    </a:lnTo>
                    <a:cubicBezTo>
                      <a:pt x="4999482" y="1904746"/>
                      <a:pt x="4823460" y="2080895"/>
                      <a:pt x="4607306" y="2080895"/>
                    </a:cubicBezTo>
                    <a:close/>
                  </a:path>
                </a:pathLst>
              </a:custGeom>
              <a:solidFill>
                <a:srgbClr val="37D2A9"/>
              </a:solidFill>
            </p:spPr>
            <p:txBody>
              <a:bodyPr/>
              <a:lstStyle/>
              <a:p>
                <a:endParaRPr lang="pt-BR" dirty="0"/>
              </a:p>
            </p:txBody>
          </p:sp>
        </p:grpSp>
        <p:sp>
          <p:nvSpPr>
            <p:cNvPr id="35" name="TextBox 26">
              <a:extLst>
                <a:ext uri="{FF2B5EF4-FFF2-40B4-BE49-F238E27FC236}">
                  <a16:creationId xmlns:a16="http://schemas.microsoft.com/office/drawing/2014/main" id="{B10CD83F-84CF-37AE-8B2D-7628F7531A74}"/>
                </a:ext>
              </a:extLst>
            </p:cNvPr>
            <p:cNvSpPr txBox="1"/>
            <p:nvPr/>
          </p:nvSpPr>
          <p:spPr>
            <a:xfrm>
              <a:off x="3883376" y="5900519"/>
              <a:ext cx="3076872" cy="314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8"/>
                </a:lnSpc>
              </a:pPr>
              <a:r>
                <a:rPr lang="en-US" sz="2014" spc="-60" dirty="0">
                  <a:solidFill>
                    <a:srgbClr val="FFFFFF"/>
                  </a:solidFill>
                  <a:latin typeface="Roboto"/>
                </a:rPr>
                <a:t>TESTANDO</a:t>
              </a:r>
            </a:p>
          </p:txBody>
        </p:sp>
      </p:grpSp>
      <p:sp>
        <p:nvSpPr>
          <p:cNvPr id="52" name="Seta: para a Direita Listrada 51">
            <a:extLst>
              <a:ext uri="{FF2B5EF4-FFF2-40B4-BE49-F238E27FC236}">
                <a16:creationId xmlns:a16="http://schemas.microsoft.com/office/drawing/2014/main" id="{A4331280-BFEA-3173-9FF9-00B9063A6FF0}"/>
              </a:ext>
            </a:extLst>
          </p:cNvPr>
          <p:cNvSpPr/>
          <p:nvPr/>
        </p:nvSpPr>
        <p:spPr>
          <a:xfrm>
            <a:off x="10588511" y="4960812"/>
            <a:ext cx="1802753" cy="1329242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Seta: Dobrada 53">
            <a:extLst>
              <a:ext uri="{FF2B5EF4-FFF2-40B4-BE49-F238E27FC236}">
                <a16:creationId xmlns:a16="http://schemas.microsoft.com/office/drawing/2014/main" id="{A60EA1EF-5F58-7F6A-9D53-15818F9C1F29}"/>
              </a:ext>
            </a:extLst>
          </p:cNvPr>
          <p:cNvSpPr/>
          <p:nvPr/>
        </p:nvSpPr>
        <p:spPr>
          <a:xfrm>
            <a:off x="3607241" y="4165519"/>
            <a:ext cx="2854908" cy="86842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7" name="Seta: Dobrada 56">
            <a:extLst>
              <a:ext uri="{FF2B5EF4-FFF2-40B4-BE49-F238E27FC236}">
                <a16:creationId xmlns:a16="http://schemas.microsoft.com/office/drawing/2014/main" id="{465D28F0-D404-45F9-7471-B5C11134B075}"/>
              </a:ext>
            </a:extLst>
          </p:cNvPr>
          <p:cNvSpPr/>
          <p:nvPr/>
        </p:nvSpPr>
        <p:spPr>
          <a:xfrm rot="10800000" flipH="1">
            <a:off x="3618085" y="6769931"/>
            <a:ext cx="2844063" cy="86842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  <a:gradFill flip="none" rotWithShape="0"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01D563-9A6C-1754-2F71-57CB8B6F7D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24070" y="6714106"/>
            <a:ext cx="4606008" cy="3336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 animBg="1"/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5026" r="62369" b="4457"/>
          <a:stretch>
            <a:fillRect/>
          </a:stretch>
        </p:blipFill>
        <p:spPr>
          <a:xfrm>
            <a:off x="0" y="0"/>
            <a:ext cx="625473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0000"/>
          </a:blip>
          <a:srcRect l="8026" r="8611" b="650"/>
          <a:stretch>
            <a:fillRect/>
          </a:stretch>
        </p:blipFill>
        <p:spPr>
          <a:xfrm rot="-97269">
            <a:off x="-6393247" y="-2443191"/>
            <a:ext cx="11045850" cy="1196065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7566819" y="4236483"/>
            <a:ext cx="1352230" cy="1352230"/>
            <a:chOff x="0" y="0"/>
            <a:chExt cx="1802974" cy="18029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02892" cy="1802892"/>
            </a:xfrm>
            <a:custGeom>
              <a:avLst/>
              <a:gdLst/>
              <a:ahLst/>
              <a:cxnLst/>
              <a:rect l="l" t="t" r="r" b="b"/>
              <a:pathLst>
                <a:path w="1802892" h="1802892">
                  <a:moveTo>
                    <a:pt x="901446" y="1802638"/>
                  </a:moveTo>
                  <a:cubicBezTo>
                    <a:pt x="660654" y="1802638"/>
                    <a:pt x="434086" y="1708912"/>
                    <a:pt x="264160" y="1538478"/>
                  </a:cubicBezTo>
                  <a:cubicBezTo>
                    <a:pt x="93726" y="1368806"/>
                    <a:pt x="0" y="1141984"/>
                    <a:pt x="0" y="901446"/>
                  </a:cubicBezTo>
                  <a:cubicBezTo>
                    <a:pt x="0" y="660908"/>
                    <a:pt x="93726" y="434213"/>
                    <a:pt x="264160" y="264160"/>
                  </a:cubicBezTo>
                  <a:cubicBezTo>
                    <a:pt x="434213" y="93726"/>
                    <a:pt x="660654" y="0"/>
                    <a:pt x="901446" y="0"/>
                  </a:cubicBezTo>
                  <a:cubicBezTo>
                    <a:pt x="1142238" y="0"/>
                    <a:pt x="1368806" y="93726"/>
                    <a:pt x="1538732" y="264160"/>
                  </a:cubicBezTo>
                  <a:cubicBezTo>
                    <a:pt x="1709293" y="434721"/>
                    <a:pt x="1802892" y="660908"/>
                    <a:pt x="1802892" y="901446"/>
                  </a:cubicBezTo>
                  <a:cubicBezTo>
                    <a:pt x="1802892" y="1141984"/>
                    <a:pt x="1709166" y="1368806"/>
                    <a:pt x="1538732" y="1538732"/>
                  </a:cubicBezTo>
                  <a:cubicBezTo>
                    <a:pt x="1368806" y="1709293"/>
                    <a:pt x="1141984" y="1802892"/>
                    <a:pt x="901446" y="1802892"/>
                  </a:cubicBezTo>
                  <a:close/>
                  <a:moveTo>
                    <a:pt x="901446" y="53975"/>
                  </a:moveTo>
                  <a:cubicBezTo>
                    <a:pt x="675259" y="53975"/>
                    <a:pt x="462407" y="142240"/>
                    <a:pt x="302514" y="302260"/>
                  </a:cubicBezTo>
                  <a:cubicBezTo>
                    <a:pt x="142621" y="462280"/>
                    <a:pt x="53975" y="675259"/>
                    <a:pt x="53975" y="901446"/>
                  </a:cubicBezTo>
                  <a:cubicBezTo>
                    <a:pt x="53975" y="1127633"/>
                    <a:pt x="142240" y="1340485"/>
                    <a:pt x="302260" y="1500378"/>
                  </a:cubicBezTo>
                  <a:cubicBezTo>
                    <a:pt x="462280" y="1660271"/>
                    <a:pt x="675005" y="1748663"/>
                    <a:pt x="901192" y="1748663"/>
                  </a:cubicBezTo>
                  <a:cubicBezTo>
                    <a:pt x="1127379" y="1748663"/>
                    <a:pt x="1340231" y="1660398"/>
                    <a:pt x="1500124" y="1500378"/>
                  </a:cubicBezTo>
                  <a:cubicBezTo>
                    <a:pt x="1660017" y="1340358"/>
                    <a:pt x="1748409" y="1127633"/>
                    <a:pt x="1748409" y="901446"/>
                  </a:cubicBezTo>
                  <a:cubicBezTo>
                    <a:pt x="1748409" y="675259"/>
                    <a:pt x="1660144" y="462407"/>
                    <a:pt x="1500124" y="302514"/>
                  </a:cubicBezTo>
                  <a:cubicBezTo>
                    <a:pt x="1340104" y="142621"/>
                    <a:pt x="1127760" y="53975"/>
                    <a:pt x="901446" y="53975"/>
                  </a:cubicBezTo>
                  <a:close/>
                </a:path>
              </a:pathLst>
            </a:custGeom>
            <a:solidFill>
              <a:srgbClr val="00145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479340" y="4912527"/>
            <a:ext cx="616650" cy="619327"/>
            <a:chOff x="0" y="0"/>
            <a:chExt cx="822200" cy="8257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2198" cy="825754"/>
            </a:xfrm>
            <a:custGeom>
              <a:avLst/>
              <a:gdLst/>
              <a:ahLst/>
              <a:cxnLst/>
              <a:rect l="l" t="t" r="r" b="b"/>
              <a:pathLst>
                <a:path w="822198" h="825754">
                  <a:moveTo>
                    <a:pt x="410972" y="0"/>
                  </a:moveTo>
                  <a:cubicBezTo>
                    <a:pt x="638302" y="1016"/>
                    <a:pt x="822198" y="185674"/>
                    <a:pt x="822198" y="413004"/>
                  </a:cubicBezTo>
                  <a:cubicBezTo>
                    <a:pt x="822198" y="640334"/>
                    <a:pt x="638302" y="824738"/>
                    <a:pt x="410972" y="825754"/>
                  </a:cubicBezTo>
                  <a:cubicBezTo>
                    <a:pt x="183642" y="824738"/>
                    <a:pt x="0" y="640334"/>
                    <a:pt x="0" y="413004"/>
                  </a:cubicBezTo>
                  <a:cubicBezTo>
                    <a:pt x="0" y="185674"/>
                    <a:pt x="183642" y="1016"/>
                    <a:pt x="410972" y="0"/>
                  </a:cubicBezTo>
                  <a:close/>
                </a:path>
              </a:pathLst>
            </a:custGeom>
            <a:solidFill>
              <a:srgbClr val="F2181B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3335657">
            <a:off x="5736844" y="602186"/>
            <a:ext cx="1181298" cy="1033574"/>
            <a:chOff x="0" y="0"/>
            <a:chExt cx="1575064" cy="13780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75054" cy="1378077"/>
            </a:xfrm>
            <a:custGeom>
              <a:avLst/>
              <a:gdLst/>
              <a:ahLst/>
              <a:cxnLst/>
              <a:rect l="l" t="t" r="r" b="b"/>
              <a:pathLst>
                <a:path w="1575054" h="1378077">
                  <a:moveTo>
                    <a:pt x="787400" y="0"/>
                  </a:moveTo>
                  <a:lnTo>
                    <a:pt x="1575054" y="1378077"/>
                  </a:lnTo>
                  <a:lnTo>
                    <a:pt x="0" y="1378077"/>
                  </a:lnTo>
                  <a:lnTo>
                    <a:pt x="787400" y="0"/>
                  </a:lnTo>
                  <a:close/>
                </a:path>
              </a:pathLst>
            </a:custGeom>
            <a:solidFill>
              <a:srgbClr val="FFCD05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 r="881" b="853"/>
          <a:stretch>
            <a:fillRect/>
          </a:stretch>
        </p:blipFill>
        <p:spPr>
          <a:xfrm rot="-2788078">
            <a:off x="4957198" y="8373063"/>
            <a:ext cx="944099" cy="817826"/>
          </a:xfrm>
          <a:prstGeom prst="rect">
            <a:avLst/>
          </a:prstGeom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BE0CDDC3-A864-5765-4264-A8F1E011B088}"/>
              </a:ext>
            </a:extLst>
          </p:cNvPr>
          <p:cNvSpPr txBox="1"/>
          <p:nvPr/>
        </p:nvSpPr>
        <p:spPr>
          <a:xfrm>
            <a:off x="7125055" y="2277096"/>
            <a:ext cx="10553345" cy="825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3"/>
              </a:lnSpc>
            </a:pPr>
            <a:r>
              <a:rPr lang="en-US" sz="3823" dirty="0" err="1">
                <a:latin typeface="Roboto"/>
              </a:rPr>
              <a:t>Testamos</a:t>
            </a:r>
            <a:r>
              <a:rPr lang="en-US" sz="3823" dirty="0">
                <a:latin typeface="Roboto"/>
              </a:rPr>
              <a:t> para </a:t>
            </a:r>
            <a:r>
              <a:rPr lang="en-US" sz="3823" dirty="0" err="1">
                <a:latin typeface="Roboto"/>
              </a:rPr>
              <a:t>garantir</a:t>
            </a:r>
            <a:r>
              <a:rPr lang="en-US" sz="3823" dirty="0">
                <a:latin typeface="Roboto"/>
              </a:rPr>
              <a:t>: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Integridade</a:t>
            </a:r>
            <a:r>
              <a:rPr lang="en-US" sz="3823" dirty="0">
                <a:latin typeface="Roboto"/>
              </a:rPr>
              <a:t> das </a:t>
            </a:r>
            <a:r>
              <a:rPr lang="en-US" sz="3823" dirty="0" err="1">
                <a:latin typeface="Roboto"/>
              </a:rPr>
              <a:t>regras</a:t>
            </a:r>
            <a:r>
              <a:rPr lang="en-US" sz="3823" dirty="0">
                <a:latin typeface="Roboto"/>
              </a:rPr>
              <a:t> de </a:t>
            </a:r>
            <a:r>
              <a:rPr lang="en-US" sz="3823" dirty="0" err="1">
                <a:latin typeface="Roboto"/>
              </a:rPr>
              <a:t>negócio</a:t>
            </a:r>
            <a:endParaRPr lang="en-US" sz="3823" dirty="0">
              <a:latin typeface="Roboto"/>
            </a:endParaRP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Cumprimento</a:t>
            </a:r>
            <a:r>
              <a:rPr lang="en-US" sz="3823" dirty="0">
                <a:latin typeface="Roboto"/>
              </a:rPr>
              <a:t> dos </a:t>
            </a:r>
            <a:r>
              <a:rPr lang="en-US" sz="3823" dirty="0" err="1">
                <a:latin typeface="Roboto"/>
              </a:rPr>
              <a:t>requisitos</a:t>
            </a:r>
            <a:endParaRPr lang="en-US" sz="3823" dirty="0">
              <a:latin typeface="Roboto"/>
            </a:endParaRP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Segurança</a:t>
            </a:r>
            <a:endParaRPr lang="en-US" sz="3823" dirty="0">
              <a:latin typeface="Roboto"/>
            </a:endParaRP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Prevenir</a:t>
            </a:r>
            <a:r>
              <a:rPr lang="en-US" sz="3823" dirty="0">
                <a:latin typeface="Roboto"/>
              </a:rPr>
              <a:t> bugs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Identificar</a:t>
            </a:r>
            <a:r>
              <a:rPr lang="en-US" sz="3823" dirty="0">
                <a:latin typeface="Roboto"/>
              </a:rPr>
              <a:t> o </a:t>
            </a:r>
            <a:r>
              <a:rPr lang="en-US" sz="3823" dirty="0" err="1">
                <a:latin typeface="Roboto"/>
              </a:rPr>
              <a:t>impacto</a:t>
            </a:r>
            <a:r>
              <a:rPr lang="en-US" sz="3823" dirty="0">
                <a:latin typeface="Roboto"/>
              </a:rPr>
              <a:t> de </a:t>
            </a:r>
            <a:r>
              <a:rPr lang="en-US" sz="3823" dirty="0" err="1">
                <a:latin typeface="Roboto"/>
              </a:rPr>
              <a:t>uma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mudança</a:t>
            </a: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r>
              <a:rPr lang="en-US" sz="3823" dirty="0" err="1">
                <a:latin typeface="Roboto"/>
              </a:rPr>
              <a:t>Tudo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isso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gera</a:t>
            </a:r>
            <a:r>
              <a:rPr lang="en-US" sz="3823" dirty="0">
                <a:latin typeface="Roboto"/>
              </a:rPr>
              <a:t> QUALIDADE!</a:t>
            </a: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450BFA6-6114-7428-E4E3-607FA0D172C6}"/>
              </a:ext>
            </a:extLst>
          </p:cNvPr>
          <p:cNvSpPr txBox="1"/>
          <p:nvPr/>
        </p:nvSpPr>
        <p:spPr>
          <a:xfrm>
            <a:off x="635788" y="2277096"/>
            <a:ext cx="5415046" cy="2980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96"/>
              </a:lnSpc>
            </a:pPr>
            <a:r>
              <a:rPr lang="en-US" sz="983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Porque</a:t>
            </a: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 </a:t>
            </a:r>
            <a:r>
              <a:rPr lang="en-US" sz="983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testar</a:t>
            </a: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5026" r="62369" b="4457"/>
          <a:stretch>
            <a:fillRect/>
          </a:stretch>
        </p:blipFill>
        <p:spPr>
          <a:xfrm>
            <a:off x="0" y="0"/>
            <a:ext cx="625473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0000"/>
          </a:blip>
          <a:srcRect l="8026" r="8611" b="650"/>
          <a:stretch>
            <a:fillRect/>
          </a:stretch>
        </p:blipFill>
        <p:spPr>
          <a:xfrm rot="-97269">
            <a:off x="-6393247" y="-2443191"/>
            <a:ext cx="11045850" cy="1196065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7566819" y="4236483"/>
            <a:ext cx="1352230" cy="1352230"/>
            <a:chOff x="0" y="0"/>
            <a:chExt cx="1802974" cy="18029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02892" cy="1802892"/>
            </a:xfrm>
            <a:custGeom>
              <a:avLst/>
              <a:gdLst/>
              <a:ahLst/>
              <a:cxnLst/>
              <a:rect l="l" t="t" r="r" b="b"/>
              <a:pathLst>
                <a:path w="1802892" h="1802892">
                  <a:moveTo>
                    <a:pt x="901446" y="1802638"/>
                  </a:moveTo>
                  <a:cubicBezTo>
                    <a:pt x="660654" y="1802638"/>
                    <a:pt x="434086" y="1708912"/>
                    <a:pt x="264160" y="1538478"/>
                  </a:cubicBezTo>
                  <a:cubicBezTo>
                    <a:pt x="93726" y="1368806"/>
                    <a:pt x="0" y="1141984"/>
                    <a:pt x="0" y="901446"/>
                  </a:cubicBezTo>
                  <a:cubicBezTo>
                    <a:pt x="0" y="660908"/>
                    <a:pt x="93726" y="434213"/>
                    <a:pt x="264160" y="264160"/>
                  </a:cubicBezTo>
                  <a:cubicBezTo>
                    <a:pt x="434213" y="93726"/>
                    <a:pt x="660654" y="0"/>
                    <a:pt x="901446" y="0"/>
                  </a:cubicBezTo>
                  <a:cubicBezTo>
                    <a:pt x="1142238" y="0"/>
                    <a:pt x="1368806" y="93726"/>
                    <a:pt x="1538732" y="264160"/>
                  </a:cubicBezTo>
                  <a:cubicBezTo>
                    <a:pt x="1709293" y="434721"/>
                    <a:pt x="1802892" y="660908"/>
                    <a:pt x="1802892" y="901446"/>
                  </a:cubicBezTo>
                  <a:cubicBezTo>
                    <a:pt x="1802892" y="1141984"/>
                    <a:pt x="1709166" y="1368806"/>
                    <a:pt x="1538732" y="1538732"/>
                  </a:cubicBezTo>
                  <a:cubicBezTo>
                    <a:pt x="1368806" y="1709293"/>
                    <a:pt x="1141984" y="1802892"/>
                    <a:pt x="901446" y="1802892"/>
                  </a:cubicBezTo>
                  <a:close/>
                  <a:moveTo>
                    <a:pt x="901446" y="53975"/>
                  </a:moveTo>
                  <a:cubicBezTo>
                    <a:pt x="675259" y="53975"/>
                    <a:pt x="462407" y="142240"/>
                    <a:pt x="302514" y="302260"/>
                  </a:cubicBezTo>
                  <a:cubicBezTo>
                    <a:pt x="142621" y="462280"/>
                    <a:pt x="53975" y="675259"/>
                    <a:pt x="53975" y="901446"/>
                  </a:cubicBezTo>
                  <a:cubicBezTo>
                    <a:pt x="53975" y="1127633"/>
                    <a:pt x="142240" y="1340485"/>
                    <a:pt x="302260" y="1500378"/>
                  </a:cubicBezTo>
                  <a:cubicBezTo>
                    <a:pt x="462280" y="1660271"/>
                    <a:pt x="675005" y="1748663"/>
                    <a:pt x="901192" y="1748663"/>
                  </a:cubicBezTo>
                  <a:cubicBezTo>
                    <a:pt x="1127379" y="1748663"/>
                    <a:pt x="1340231" y="1660398"/>
                    <a:pt x="1500124" y="1500378"/>
                  </a:cubicBezTo>
                  <a:cubicBezTo>
                    <a:pt x="1660017" y="1340358"/>
                    <a:pt x="1748409" y="1127633"/>
                    <a:pt x="1748409" y="901446"/>
                  </a:cubicBezTo>
                  <a:cubicBezTo>
                    <a:pt x="1748409" y="675259"/>
                    <a:pt x="1660144" y="462407"/>
                    <a:pt x="1500124" y="302514"/>
                  </a:cubicBezTo>
                  <a:cubicBezTo>
                    <a:pt x="1340104" y="142621"/>
                    <a:pt x="1127760" y="53975"/>
                    <a:pt x="901446" y="53975"/>
                  </a:cubicBezTo>
                  <a:close/>
                </a:path>
              </a:pathLst>
            </a:custGeom>
            <a:solidFill>
              <a:srgbClr val="00145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479340" y="4912527"/>
            <a:ext cx="616650" cy="619327"/>
            <a:chOff x="0" y="0"/>
            <a:chExt cx="822200" cy="8257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2198" cy="825754"/>
            </a:xfrm>
            <a:custGeom>
              <a:avLst/>
              <a:gdLst/>
              <a:ahLst/>
              <a:cxnLst/>
              <a:rect l="l" t="t" r="r" b="b"/>
              <a:pathLst>
                <a:path w="822198" h="825754">
                  <a:moveTo>
                    <a:pt x="410972" y="0"/>
                  </a:moveTo>
                  <a:cubicBezTo>
                    <a:pt x="638302" y="1016"/>
                    <a:pt x="822198" y="185674"/>
                    <a:pt x="822198" y="413004"/>
                  </a:cubicBezTo>
                  <a:cubicBezTo>
                    <a:pt x="822198" y="640334"/>
                    <a:pt x="638302" y="824738"/>
                    <a:pt x="410972" y="825754"/>
                  </a:cubicBezTo>
                  <a:cubicBezTo>
                    <a:pt x="183642" y="824738"/>
                    <a:pt x="0" y="640334"/>
                    <a:pt x="0" y="413004"/>
                  </a:cubicBezTo>
                  <a:cubicBezTo>
                    <a:pt x="0" y="185674"/>
                    <a:pt x="183642" y="1016"/>
                    <a:pt x="410972" y="0"/>
                  </a:cubicBezTo>
                  <a:close/>
                </a:path>
              </a:pathLst>
            </a:custGeom>
            <a:solidFill>
              <a:srgbClr val="F2181B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3335657">
            <a:off x="5736844" y="602186"/>
            <a:ext cx="1181298" cy="1033574"/>
            <a:chOff x="0" y="0"/>
            <a:chExt cx="1575064" cy="13780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75054" cy="1378077"/>
            </a:xfrm>
            <a:custGeom>
              <a:avLst/>
              <a:gdLst/>
              <a:ahLst/>
              <a:cxnLst/>
              <a:rect l="l" t="t" r="r" b="b"/>
              <a:pathLst>
                <a:path w="1575054" h="1378077">
                  <a:moveTo>
                    <a:pt x="787400" y="0"/>
                  </a:moveTo>
                  <a:lnTo>
                    <a:pt x="1575054" y="1378077"/>
                  </a:lnTo>
                  <a:lnTo>
                    <a:pt x="0" y="1378077"/>
                  </a:lnTo>
                  <a:lnTo>
                    <a:pt x="787400" y="0"/>
                  </a:lnTo>
                  <a:close/>
                </a:path>
              </a:pathLst>
            </a:custGeom>
            <a:solidFill>
              <a:srgbClr val="FFCD05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 r="881" b="853"/>
          <a:stretch>
            <a:fillRect/>
          </a:stretch>
        </p:blipFill>
        <p:spPr>
          <a:xfrm rot="-2788078">
            <a:off x="4957198" y="8373063"/>
            <a:ext cx="944099" cy="817826"/>
          </a:xfrm>
          <a:prstGeom prst="rect">
            <a:avLst/>
          </a:prstGeom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BE0CDDC3-A864-5765-4264-A8F1E011B088}"/>
              </a:ext>
            </a:extLst>
          </p:cNvPr>
          <p:cNvSpPr txBox="1"/>
          <p:nvPr/>
        </p:nvSpPr>
        <p:spPr>
          <a:xfrm>
            <a:off x="7125055" y="2277096"/>
            <a:ext cx="10553345" cy="2719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3"/>
              </a:lnSpc>
            </a:pPr>
            <a:r>
              <a:rPr lang="en-US" sz="3823" dirty="0">
                <a:latin typeface="Roboto"/>
              </a:rPr>
              <a:t>O que </a:t>
            </a:r>
            <a:r>
              <a:rPr lang="en-US" sz="3823" dirty="0" err="1">
                <a:latin typeface="Roboto"/>
              </a:rPr>
              <a:t>testar</a:t>
            </a:r>
            <a:r>
              <a:rPr lang="en-US" sz="3823" dirty="0">
                <a:latin typeface="Roboto"/>
              </a:rPr>
              <a:t> e </a:t>
            </a:r>
            <a:r>
              <a:rPr lang="en-US" sz="3823" dirty="0" err="1">
                <a:latin typeface="Roboto"/>
              </a:rPr>
              <a:t>como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testar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são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perguntas</a:t>
            </a:r>
            <a:r>
              <a:rPr lang="en-US" sz="3823" dirty="0">
                <a:latin typeface="Roboto"/>
              </a:rPr>
              <a:t> que </a:t>
            </a:r>
            <a:r>
              <a:rPr lang="en-US" sz="3823" dirty="0" err="1">
                <a:latin typeface="Roboto"/>
              </a:rPr>
              <a:t>você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deve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fazer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diariamente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na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sua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rotina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como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pessoa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desenvolvedora</a:t>
            </a: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450BFA6-6114-7428-E4E3-607FA0D172C6}"/>
              </a:ext>
            </a:extLst>
          </p:cNvPr>
          <p:cNvSpPr txBox="1"/>
          <p:nvPr/>
        </p:nvSpPr>
        <p:spPr>
          <a:xfrm>
            <a:off x="635788" y="2277096"/>
            <a:ext cx="5415046" cy="7520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96"/>
              </a:lnSpc>
            </a:pP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O que </a:t>
            </a:r>
            <a:r>
              <a:rPr lang="en-US" sz="983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testar</a:t>
            </a: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?</a:t>
            </a:r>
          </a:p>
          <a:p>
            <a:pPr algn="l">
              <a:lnSpc>
                <a:spcPts val="11796"/>
              </a:lnSpc>
            </a:pPr>
            <a:endParaRPr lang="en-US" sz="9830" dirty="0">
              <a:solidFill>
                <a:srgbClr val="FFFFFF"/>
              </a:solidFill>
              <a:latin typeface="Zilla Slab Bold" panose="020B0604020202020204" charset="0"/>
              <a:ea typeface="Zilla Slab Bold" panose="020B0604020202020204" charset="0"/>
            </a:endParaRPr>
          </a:p>
          <a:p>
            <a:pPr algn="l">
              <a:lnSpc>
                <a:spcPts val="11796"/>
              </a:lnSpc>
            </a:pP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Como </a:t>
            </a:r>
            <a:r>
              <a:rPr lang="en-US" sz="983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testar</a:t>
            </a: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3682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026" r="62369" b="4457"/>
          <a:stretch>
            <a:fillRect/>
          </a:stretch>
        </p:blipFill>
        <p:spPr>
          <a:xfrm>
            <a:off x="0" y="0"/>
            <a:ext cx="625473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-97269">
            <a:off x="-6219264" y="-2429430"/>
            <a:ext cx="11045850" cy="119606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35788" y="2294109"/>
            <a:ext cx="12731378" cy="2980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6"/>
              </a:lnSpc>
            </a:pP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Teste </a:t>
            </a:r>
          </a:p>
          <a:p>
            <a:pPr algn="l">
              <a:lnSpc>
                <a:spcPts val="11796"/>
              </a:lnSpc>
            </a:pPr>
            <a:r>
              <a:rPr lang="en-US" sz="983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Unitário</a:t>
            </a:r>
            <a:endParaRPr lang="en-US" sz="9830" dirty="0">
              <a:solidFill>
                <a:srgbClr val="FFFFFF"/>
              </a:solidFill>
              <a:latin typeface="Zilla Slab Bold" panose="020B0604020202020204" charset="0"/>
              <a:ea typeface="Zilla Slab Bold" panose="020B060402020202020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996803" y="2455653"/>
            <a:ext cx="6002018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34179" y="3460833"/>
            <a:ext cx="5527267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84468" y="4466014"/>
            <a:ext cx="4226689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717197" y="-742797"/>
            <a:ext cx="1827924" cy="1827924"/>
            <a:chOff x="0" y="0"/>
            <a:chExt cx="2437232" cy="24372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37130" cy="2437130"/>
            </a:xfrm>
            <a:custGeom>
              <a:avLst/>
              <a:gdLst/>
              <a:ahLst/>
              <a:cxnLst/>
              <a:rect l="l" t="t" r="r" b="b"/>
              <a:pathLst>
                <a:path w="2437130" h="2437130">
                  <a:moveTo>
                    <a:pt x="1218565" y="2436876"/>
                  </a:moveTo>
                  <a:cubicBezTo>
                    <a:pt x="893064" y="2436876"/>
                    <a:pt x="586867" y="2310257"/>
                    <a:pt x="357124" y="2079752"/>
                  </a:cubicBezTo>
                  <a:cubicBezTo>
                    <a:pt x="126619" y="1850263"/>
                    <a:pt x="0" y="1543685"/>
                    <a:pt x="0" y="1218565"/>
                  </a:cubicBezTo>
                  <a:cubicBezTo>
                    <a:pt x="0" y="893445"/>
                    <a:pt x="126619" y="586867"/>
                    <a:pt x="357124" y="357124"/>
                  </a:cubicBezTo>
                  <a:cubicBezTo>
                    <a:pt x="586867" y="126619"/>
                    <a:pt x="893064" y="0"/>
                    <a:pt x="1218565" y="0"/>
                  </a:cubicBezTo>
                  <a:cubicBezTo>
                    <a:pt x="1544066" y="0"/>
                    <a:pt x="1850263" y="126619"/>
                    <a:pt x="2080006" y="357124"/>
                  </a:cubicBezTo>
                  <a:cubicBezTo>
                    <a:pt x="2310511" y="587629"/>
                    <a:pt x="2437130" y="893445"/>
                    <a:pt x="2437130" y="1218565"/>
                  </a:cubicBezTo>
                  <a:cubicBezTo>
                    <a:pt x="2437130" y="1543685"/>
                    <a:pt x="2310511" y="1850263"/>
                    <a:pt x="2080006" y="2080006"/>
                  </a:cubicBezTo>
                  <a:cubicBezTo>
                    <a:pt x="1850263" y="2310511"/>
                    <a:pt x="1543685" y="2437130"/>
                    <a:pt x="1218565" y="2437130"/>
                  </a:cubicBezTo>
                  <a:close/>
                  <a:moveTo>
                    <a:pt x="1218565" y="73025"/>
                  </a:moveTo>
                  <a:cubicBezTo>
                    <a:pt x="912749" y="73025"/>
                    <a:pt x="625094" y="192278"/>
                    <a:pt x="408813" y="408559"/>
                  </a:cubicBezTo>
                  <a:cubicBezTo>
                    <a:pt x="192532" y="624840"/>
                    <a:pt x="73025" y="912749"/>
                    <a:pt x="73025" y="1218565"/>
                  </a:cubicBezTo>
                  <a:cubicBezTo>
                    <a:pt x="73025" y="1524381"/>
                    <a:pt x="192278" y="1812036"/>
                    <a:pt x="408559" y="2028317"/>
                  </a:cubicBezTo>
                  <a:cubicBezTo>
                    <a:pt x="624840" y="2244598"/>
                    <a:pt x="912495" y="2363851"/>
                    <a:pt x="1218311" y="2363851"/>
                  </a:cubicBezTo>
                  <a:cubicBezTo>
                    <a:pt x="1524127" y="2363851"/>
                    <a:pt x="1811782" y="2244598"/>
                    <a:pt x="2028063" y="2028317"/>
                  </a:cubicBezTo>
                  <a:cubicBezTo>
                    <a:pt x="2244344" y="1812036"/>
                    <a:pt x="2363597" y="1524381"/>
                    <a:pt x="2363597" y="1218565"/>
                  </a:cubicBezTo>
                  <a:cubicBezTo>
                    <a:pt x="2363597" y="912749"/>
                    <a:pt x="2244344" y="625094"/>
                    <a:pt x="2028063" y="408813"/>
                  </a:cubicBezTo>
                  <a:cubicBezTo>
                    <a:pt x="1811782" y="192532"/>
                    <a:pt x="1524381" y="73025"/>
                    <a:pt x="1218565" y="73025"/>
                  </a:cubicBezTo>
                  <a:close/>
                </a:path>
              </a:pathLst>
            </a:custGeom>
            <a:solidFill>
              <a:srgbClr val="FFCD0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4631062" y="469987"/>
            <a:ext cx="716388" cy="719498"/>
            <a:chOff x="0" y="0"/>
            <a:chExt cx="955184" cy="9593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5167" cy="959358"/>
            </a:xfrm>
            <a:custGeom>
              <a:avLst/>
              <a:gdLst/>
              <a:ahLst/>
              <a:cxnLst/>
              <a:rect l="l" t="t" r="r" b="b"/>
              <a:pathLst>
                <a:path w="955167" h="959358">
                  <a:moveTo>
                    <a:pt x="477520" y="0"/>
                  </a:moveTo>
                  <a:cubicBezTo>
                    <a:pt x="741680" y="1143"/>
                    <a:pt x="955167" y="215646"/>
                    <a:pt x="955167" y="479806"/>
                  </a:cubicBezTo>
                  <a:cubicBezTo>
                    <a:pt x="955167" y="743966"/>
                    <a:pt x="741553" y="958215"/>
                    <a:pt x="477520" y="959358"/>
                  </a:cubicBezTo>
                  <a:cubicBezTo>
                    <a:pt x="213360" y="958215"/>
                    <a:pt x="0" y="743839"/>
                    <a:pt x="0" y="479806"/>
                  </a:cubicBezTo>
                  <a:cubicBezTo>
                    <a:pt x="0" y="215773"/>
                    <a:pt x="213360" y="1143"/>
                    <a:pt x="477520" y="0"/>
                  </a:cubicBezTo>
                  <a:close/>
                </a:path>
              </a:pathLst>
            </a:custGeom>
            <a:solidFill>
              <a:srgbClr val="F79824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3335657">
            <a:off x="1690022" y="400055"/>
            <a:ext cx="1084941" cy="949267"/>
            <a:chOff x="0" y="0"/>
            <a:chExt cx="2368003" cy="207187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68042" cy="2071878"/>
            </a:xfrm>
            <a:custGeom>
              <a:avLst/>
              <a:gdLst/>
              <a:ahLst/>
              <a:cxnLst/>
              <a:rect l="l" t="t" r="r" b="b"/>
              <a:pathLst>
                <a:path w="2368042" h="2071878">
                  <a:moveTo>
                    <a:pt x="1183894" y="0"/>
                  </a:moveTo>
                  <a:lnTo>
                    <a:pt x="2368042" y="2071878"/>
                  </a:lnTo>
                  <a:lnTo>
                    <a:pt x="0" y="2071878"/>
                  </a:lnTo>
                  <a:lnTo>
                    <a:pt x="1183894" y="0"/>
                  </a:lnTo>
                  <a:close/>
                </a:path>
              </a:pathLst>
            </a:custGeom>
            <a:solidFill>
              <a:srgbClr val="37D2A9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 r="1346" b="1317"/>
          <a:stretch>
            <a:fillRect/>
          </a:stretch>
        </p:blipFill>
        <p:spPr>
          <a:xfrm rot="-2788078">
            <a:off x="6290161" y="7696169"/>
            <a:ext cx="1258692" cy="109034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sp>
        <p:nvSpPr>
          <p:cNvPr id="33" name="TextBox 6">
            <a:extLst>
              <a:ext uri="{FF2B5EF4-FFF2-40B4-BE49-F238E27FC236}">
                <a16:creationId xmlns:a16="http://schemas.microsoft.com/office/drawing/2014/main" id="{12C6DCDE-9FE4-650C-AEF5-D3DD2EF789B1}"/>
              </a:ext>
            </a:extLst>
          </p:cNvPr>
          <p:cNvSpPr txBox="1"/>
          <p:nvPr/>
        </p:nvSpPr>
        <p:spPr>
          <a:xfrm>
            <a:off x="7125055" y="2277096"/>
            <a:ext cx="10553345" cy="7566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>
                <a:latin typeface="Roboto"/>
              </a:rPr>
              <a:t>Testa </a:t>
            </a:r>
            <a:r>
              <a:rPr lang="en-US" sz="3823" dirty="0" err="1">
                <a:latin typeface="Roboto"/>
              </a:rPr>
              <a:t>uma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única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unidade</a:t>
            </a:r>
            <a:r>
              <a:rPr lang="en-US" sz="3823" dirty="0">
                <a:latin typeface="Roboto"/>
              </a:rPr>
              <a:t> do Sistema.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Em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linguagens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orientadas</a:t>
            </a:r>
            <a:r>
              <a:rPr lang="en-US" sz="3823" dirty="0">
                <a:latin typeface="Roboto"/>
              </a:rPr>
              <a:t> a </a:t>
            </a:r>
            <a:r>
              <a:rPr lang="en-US" sz="3823" dirty="0" err="1">
                <a:latin typeface="Roboto"/>
              </a:rPr>
              <a:t>objetos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essa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unidade</a:t>
            </a:r>
            <a:r>
              <a:rPr lang="en-US" sz="3823" dirty="0">
                <a:latin typeface="Roboto"/>
              </a:rPr>
              <a:t> é a </a:t>
            </a:r>
            <a:r>
              <a:rPr lang="en-US" sz="3823" dirty="0" err="1">
                <a:latin typeface="Roboto"/>
              </a:rPr>
              <a:t>classe</a:t>
            </a:r>
            <a:r>
              <a:rPr lang="en-US" sz="3823" dirty="0">
                <a:latin typeface="Roboto"/>
              </a:rPr>
              <a:t>.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>
                <a:latin typeface="Roboto"/>
              </a:rPr>
              <a:t>A </a:t>
            </a:r>
            <a:r>
              <a:rPr lang="en-US" sz="3823" dirty="0" err="1">
                <a:latin typeface="Roboto"/>
              </a:rPr>
              <a:t>intenção</a:t>
            </a:r>
            <a:r>
              <a:rPr lang="en-US" sz="3823" dirty="0">
                <a:latin typeface="Roboto"/>
              </a:rPr>
              <a:t> é </a:t>
            </a:r>
            <a:r>
              <a:rPr lang="en-US" sz="3823" dirty="0" err="1">
                <a:latin typeface="Roboto"/>
              </a:rPr>
              <a:t>testar</a:t>
            </a:r>
            <a:r>
              <a:rPr lang="en-US" sz="3823" dirty="0">
                <a:latin typeface="Roboto"/>
              </a:rPr>
              <a:t> o </a:t>
            </a:r>
            <a:r>
              <a:rPr lang="en-US" sz="3823" dirty="0" err="1">
                <a:latin typeface="Roboto"/>
              </a:rPr>
              <a:t>comportamento</a:t>
            </a:r>
            <a:r>
              <a:rPr lang="en-US" sz="3823" dirty="0">
                <a:latin typeface="Roboto"/>
              </a:rPr>
              <a:t> da </a:t>
            </a:r>
            <a:r>
              <a:rPr lang="en-US" sz="3823" dirty="0" err="1">
                <a:latin typeface="Roboto"/>
              </a:rPr>
              <a:t>classe</a:t>
            </a:r>
            <a:r>
              <a:rPr lang="en-US" sz="3823" dirty="0">
                <a:latin typeface="Roboto"/>
              </a:rPr>
              <a:t> de forma </a:t>
            </a:r>
            <a:r>
              <a:rPr lang="en-US" sz="3823" dirty="0" err="1">
                <a:latin typeface="Roboto"/>
              </a:rPr>
              <a:t>isolada</a:t>
            </a:r>
            <a:r>
              <a:rPr lang="en-US" sz="3823" dirty="0">
                <a:latin typeface="Roboto"/>
              </a:rPr>
              <a:t> do Sistema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Vantagem</a:t>
            </a:r>
            <a:r>
              <a:rPr lang="en-US" sz="3823" dirty="0">
                <a:latin typeface="Roboto"/>
              </a:rPr>
              <a:t> é que </a:t>
            </a:r>
            <a:r>
              <a:rPr lang="en-US" sz="3823" dirty="0" err="1">
                <a:latin typeface="Roboto"/>
              </a:rPr>
              <a:t>roda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extremamente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rápido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porém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não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simula</a:t>
            </a:r>
            <a:r>
              <a:rPr lang="en-US" sz="3823" dirty="0">
                <a:latin typeface="Roboto"/>
              </a:rPr>
              <a:t> de forma </a:t>
            </a:r>
            <a:r>
              <a:rPr lang="en-US" sz="3823" dirty="0" err="1">
                <a:latin typeface="Roboto"/>
              </a:rPr>
              <a:t>geral</a:t>
            </a:r>
            <a:r>
              <a:rPr lang="en-US" sz="3823" dirty="0">
                <a:latin typeface="Roboto"/>
              </a:rPr>
              <a:t> o </a:t>
            </a:r>
            <a:r>
              <a:rPr lang="en-US" sz="3823" dirty="0" err="1">
                <a:latin typeface="Roboto"/>
              </a:rPr>
              <a:t>comportamento</a:t>
            </a:r>
            <a:r>
              <a:rPr lang="en-US" sz="3823" dirty="0">
                <a:latin typeface="Roboto"/>
              </a:rPr>
              <a:t> do Sistema.</a:t>
            </a: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026" r="62369" b="4457"/>
          <a:stretch>
            <a:fillRect/>
          </a:stretch>
        </p:blipFill>
        <p:spPr>
          <a:xfrm>
            <a:off x="0" y="0"/>
            <a:ext cx="625473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-97269">
            <a:off x="-6219264" y="-2429430"/>
            <a:ext cx="11045850" cy="119606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3888" y="2326820"/>
            <a:ext cx="12731378" cy="2980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6"/>
              </a:lnSpc>
            </a:pP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Teste de</a:t>
            </a:r>
          </a:p>
          <a:p>
            <a:pPr algn="l">
              <a:lnSpc>
                <a:spcPts val="11796"/>
              </a:lnSpc>
            </a:pPr>
            <a:r>
              <a:rPr lang="en-US" sz="983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Integração</a:t>
            </a:r>
            <a:endParaRPr lang="en-US" sz="9830" dirty="0">
              <a:solidFill>
                <a:srgbClr val="FFFFFF"/>
              </a:solidFill>
              <a:latin typeface="Zilla Slab Bold" panose="020B0604020202020204" charset="0"/>
              <a:ea typeface="Zilla Slab Bold" panose="020B060402020202020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996803" y="2455653"/>
            <a:ext cx="6002018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34179" y="3460833"/>
            <a:ext cx="5527267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84468" y="4466014"/>
            <a:ext cx="4226689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717197" y="-742797"/>
            <a:ext cx="1827924" cy="1827924"/>
            <a:chOff x="0" y="0"/>
            <a:chExt cx="2437232" cy="24372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37130" cy="2437130"/>
            </a:xfrm>
            <a:custGeom>
              <a:avLst/>
              <a:gdLst/>
              <a:ahLst/>
              <a:cxnLst/>
              <a:rect l="l" t="t" r="r" b="b"/>
              <a:pathLst>
                <a:path w="2437130" h="2437130">
                  <a:moveTo>
                    <a:pt x="1218565" y="2436876"/>
                  </a:moveTo>
                  <a:cubicBezTo>
                    <a:pt x="893064" y="2436876"/>
                    <a:pt x="586867" y="2310257"/>
                    <a:pt x="357124" y="2079752"/>
                  </a:cubicBezTo>
                  <a:cubicBezTo>
                    <a:pt x="126619" y="1850263"/>
                    <a:pt x="0" y="1543685"/>
                    <a:pt x="0" y="1218565"/>
                  </a:cubicBezTo>
                  <a:cubicBezTo>
                    <a:pt x="0" y="893445"/>
                    <a:pt x="126619" y="586867"/>
                    <a:pt x="357124" y="357124"/>
                  </a:cubicBezTo>
                  <a:cubicBezTo>
                    <a:pt x="586867" y="126619"/>
                    <a:pt x="893064" y="0"/>
                    <a:pt x="1218565" y="0"/>
                  </a:cubicBezTo>
                  <a:cubicBezTo>
                    <a:pt x="1544066" y="0"/>
                    <a:pt x="1850263" y="126619"/>
                    <a:pt x="2080006" y="357124"/>
                  </a:cubicBezTo>
                  <a:cubicBezTo>
                    <a:pt x="2310511" y="587629"/>
                    <a:pt x="2437130" y="893445"/>
                    <a:pt x="2437130" y="1218565"/>
                  </a:cubicBezTo>
                  <a:cubicBezTo>
                    <a:pt x="2437130" y="1543685"/>
                    <a:pt x="2310511" y="1850263"/>
                    <a:pt x="2080006" y="2080006"/>
                  </a:cubicBezTo>
                  <a:cubicBezTo>
                    <a:pt x="1850263" y="2310511"/>
                    <a:pt x="1543685" y="2437130"/>
                    <a:pt x="1218565" y="2437130"/>
                  </a:cubicBezTo>
                  <a:close/>
                  <a:moveTo>
                    <a:pt x="1218565" y="73025"/>
                  </a:moveTo>
                  <a:cubicBezTo>
                    <a:pt x="912749" y="73025"/>
                    <a:pt x="625094" y="192278"/>
                    <a:pt x="408813" y="408559"/>
                  </a:cubicBezTo>
                  <a:cubicBezTo>
                    <a:pt x="192532" y="624840"/>
                    <a:pt x="73025" y="912749"/>
                    <a:pt x="73025" y="1218565"/>
                  </a:cubicBezTo>
                  <a:cubicBezTo>
                    <a:pt x="73025" y="1524381"/>
                    <a:pt x="192278" y="1812036"/>
                    <a:pt x="408559" y="2028317"/>
                  </a:cubicBezTo>
                  <a:cubicBezTo>
                    <a:pt x="624840" y="2244598"/>
                    <a:pt x="912495" y="2363851"/>
                    <a:pt x="1218311" y="2363851"/>
                  </a:cubicBezTo>
                  <a:cubicBezTo>
                    <a:pt x="1524127" y="2363851"/>
                    <a:pt x="1811782" y="2244598"/>
                    <a:pt x="2028063" y="2028317"/>
                  </a:cubicBezTo>
                  <a:cubicBezTo>
                    <a:pt x="2244344" y="1812036"/>
                    <a:pt x="2363597" y="1524381"/>
                    <a:pt x="2363597" y="1218565"/>
                  </a:cubicBezTo>
                  <a:cubicBezTo>
                    <a:pt x="2363597" y="912749"/>
                    <a:pt x="2244344" y="625094"/>
                    <a:pt x="2028063" y="408813"/>
                  </a:cubicBezTo>
                  <a:cubicBezTo>
                    <a:pt x="1811782" y="192532"/>
                    <a:pt x="1524381" y="73025"/>
                    <a:pt x="1218565" y="73025"/>
                  </a:cubicBezTo>
                  <a:close/>
                </a:path>
              </a:pathLst>
            </a:custGeom>
            <a:solidFill>
              <a:srgbClr val="FFCD0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4631062" y="469987"/>
            <a:ext cx="716388" cy="719498"/>
            <a:chOff x="0" y="0"/>
            <a:chExt cx="955184" cy="9593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5167" cy="959358"/>
            </a:xfrm>
            <a:custGeom>
              <a:avLst/>
              <a:gdLst/>
              <a:ahLst/>
              <a:cxnLst/>
              <a:rect l="l" t="t" r="r" b="b"/>
              <a:pathLst>
                <a:path w="955167" h="959358">
                  <a:moveTo>
                    <a:pt x="477520" y="0"/>
                  </a:moveTo>
                  <a:cubicBezTo>
                    <a:pt x="741680" y="1143"/>
                    <a:pt x="955167" y="215646"/>
                    <a:pt x="955167" y="479806"/>
                  </a:cubicBezTo>
                  <a:cubicBezTo>
                    <a:pt x="955167" y="743966"/>
                    <a:pt x="741553" y="958215"/>
                    <a:pt x="477520" y="959358"/>
                  </a:cubicBezTo>
                  <a:cubicBezTo>
                    <a:pt x="213360" y="958215"/>
                    <a:pt x="0" y="743839"/>
                    <a:pt x="0" y="479806"/>
                  </a:cubicBezTo>
                  <a:cubicBezTo>
                    <a:pt x="0" y="215773"/>
                    <a:pt x="213360" y="1143"/>
                    <a:pt x="477520" y="0"/>
                  </a:cubicBezTo>
                  <a:close/>
                </a:path>
              </a:pathLst>
            </a:custGeom>
            <a:solidFill>
              <a:srgbClr val="F79824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3335657">
            <a:off x="1690022" y="400055"/>
            <a:ext cx="1084941" cy="949267"/>
            <a:chOff x="0" y="0"/>
            <a:chExt cx="2368003" cy="207187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68042" cy="2071878"/>
            </a:xfrm>
            <a:custGeom>
              <a:avLst/>
              <a:gdLst/>
              <a:ahLst/>
              <a:cxnLst/>
              <a:rect l="l" t="t" r="r" b="b"/>
              <a:pathLst>
                <a:path w="2368042" h="2071878">
                  <a:moveTo>
                    <a:pt x="1183894" y="0"/>
                  </a:moveTo>
                  <a:lnTo>
                    <a:pt x="2368042" y="2071878"/>
                  </a:lnTo>
                  <a:lnTo>
                    <a:pt x="0" y="2071878"/>
                  </a:lnTo>
                  <a:lnTo>
                    <a:pt x="1183894" y="0"/>
                  </a:lnTo>
                  <a:close/>
                </a:path>
              </a:pathLst>
            </a:custGeom>
            <a:solidFill>
              <a:srgbClr val="37D2A9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 r="1346" b="1317"/>
          <a:stretch>
            <a:fillRect/>
          </a:stretch>
        </p:blipFill>
        <p:spPr>
          <a:xfrm rot="-2788078">
            <a:off x="6290161" y="7696169"/>
            <a:ext cx="1258692" cy="109034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F1332058-A4CD-B50A-468C-786807E4841D}"/>
              </a:ext>
            </a:extLst>
          </p:cNvPr>
          <p:cNvSpPr txBox="1"/>
          <p:nvPr/>
        </p:nvSpPr>
        <p:spPr>
          <a:xfrm>
            <a:off x="7125055" y="2277096"/>
            <a:ext cx="10553345" cy="7566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Testam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uma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funcionalidade</a:t>
            </a:r>
            <a:r>
              <a:rPr lang="en-US" sz="3823" dirty="0">
                <a:latin typeface="Roboto"/>
              </a:rPr>
              <a:t> de forma </a:t>
            </a:r>
            <a:r>
              <a:rPr lang="en-US" sz="3823" dirty="0" err="1">
                <a:latin typeface="Roboto"/>
              </a:rPr>
              <a:t>mais</a:t>
            </a:r>
            <a:r>
              <a:rPr lang="en-US" sz="3823" dirty="0">
                <a:latin typeface="Roboto"/>
              </a:rPr>
              <a:t> real.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Testam</a:t>
            </a:r>
            <a:r>
              <a:rPr lang="en-US" sz="3823" dirty="0">
                <a:latin typeface="Roboto"/>
              </a:rPr>
              <a:t> a </a:t>
            </a:r>
            <a:r>
              <a:rPr lang="en-US" sz="3823" dirty="0" err="1">
                <a:latin typeface="Roboto"/>
              </a:rPr>
              <a:t>integração</a:t>
            </a:r>
            <a:r>
              <a:rPr lang="en-US" sz="3823" dirty="0">
                <a:latin typeface="Roboto"/>
              </a:rPr>
              <a:t> entre classes e </a:t>
            </a:r>
            <a:r>
              <a:rPr lang="en-US" sz="3823" dirty="0" err="1">
                <a:latin typeface="Roboto"/>
              </a:rPr>
              <a:t>suas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dependências</a:t>
            </a:r>
            <a:r>
              <a:rPr lang="en-US" sz="3823" dirty="0">
                <a:latin typeface="Roboto"/>
              </a:rPr>
              <a:t>.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Possue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uma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complexidade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maior</a:t>
            </a:r>
            <a:r>
              <a:rPr lang="en-US" sz="3823" dirty="0">
                <a:latin typeface="Roboto"/>
              </a:rPr>
              <a:t> que o teste de </a:t>
            </a:r>
            <a:r>
              <a:rPr lang="en-US" sz="3823" dirty="0" err="1">
                <a:latin typeface="Roboto"/>
              </a:rPr>
              <a:t>unidade</a:t>
            </a:r>
            <a:r>
              <a:rPr lang="en-US" sz="3823" dirty="0">
                <a:latin typeface="Roboto"/>
              </a:rPr>
              <a:t>.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Vantagem</a:t>
            </a:r>
            <a:r>
              <a:rPr lang="en-US" sz="3823" dirty="0">
                <a:latin typeface="Roboto"/>
              </a:rPr>
              <a:t> que </a:t>
            </a:r>
            <a:r>
              <a:rPr lang="en-US" sz="3823" dirty="0" err="1">
                <a:latin typeface="Roboto"/>
              </a:rPr>
              <a:t>simula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melhor</a:t>
            </a:r>
            <a:r>
              <a:rPr lang="en-US" sz="3823" dirty="0">
                <a:latin typeface="Roboto"/>
              </a:rPr>
              <a:t> o </a:t>
            </a:r>
            <a:r>
              <a:rPr lang="en-US" sz="3823" dirty="0" err="1">
                <a:latin typeface="Roboto"/>
              </a:rPr>
              <a:t>mundo</a:t>
            </a:r>
            <a:r>
              <a:rPr lang="en-US" sz="3823" dirty="0">
                <a:latin typeface="Roboto"/>
              </a:rPr>
              <a:t> real </a:t>
            </a:r>
            <a:r>
              <a:rPr lang="en-US" sz="3823" dirty="0" err="1">
                <a:latin typeface="Roboto"/>
              </a:rPr>
              <a:t>porém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tem</a:t>
            </a:r>
            <a:r>
              <a:rPr lang="en-US" sz="3823" dirty="0">
                <a:latin typeface="Roboto"/>
              </a:rPr>
              <a:t> um </a:t>
            </a:r>
            <a:r>
              <a:rPr lang="en-US" sz="3823" dirty="0" err="1">
                <a:latin typeface="Roboto"/>
              </a:rPr>
              <a:t>custo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maior</a:t>
            </a:r>
            <a:r>
              <a:rPr lang="en-US" sz="3823" dirty="0">
                <a:latin typeface="Roboto"/>
              </a:rPr>
              <a:t> de </a:t>
            </a:r>
            <a:r>
              <a:rPr lang="en-US" sz="3823" dirty="0" err="1">
                <a:latin typeface="Roboto"/>
              </a:rPr>
              <a:t>desenvolvimento</a:t>
            </a:r>
            <a:r>
              <a:rPr lang="en-US" sz="3823" dirty="0">
                <a:latin typeface="Roboto"/>
              </a:rPr>
              <a:t> e </a:t>
            </a:r>
            <a:r>
              <a:rPr lang="en-US" sz="3823" dirty="0" err="1">
                <a:latin typeface="Roboto"/>
              </a:rPr>
              <a:t>execução</a:t>
            </a:r>
            <a:r>
              <a:rPr lang="en-US" sz="3823" dirty="0">
                <a:latin typeface="Roboto"/>
              </a:rPr>
              <a:t>.</a:t>
            </a: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30114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026" r="62369" b="4457"/>
          <a:stretch>
            <a:fillRect/>
          </a:stretch>
        </p:blipFill>
        <p:spPr>
          <a:xfrm>
            <a:off x="0" y="0"/>
            <a:ext cx="625473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-97269">
            <a:off x="-6219264" y="-2429430"/>
            <a:ext cx="11045850" cy="119606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3888" y="2326820"/>
            <a:ext cx="12731378" cy="146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6"/>
              </a:lnSpc>
            </a:pP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TDD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34179" y="3460833"/>
            <a:ext cx="5527267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84468" y="4466014"/>
            <a:ext cx="4226689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717197" y="-742797"/>
            <a:ext cx="1827924" cy="1827924"/>
            <a:chOff x="0" y="0"/>
            <a:chExt cx="2437232" cy="24372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37130" cy="2437130"/>
            </a:xfrm>
            <a:custGeom>
              <a:avLst/>
              <a:gdLst/>
              <a:ahLst/>
              <a:cxnLst/>
              <a:rect l="l" t="t" r="r" b="b"/>
              <a:pathLst>
                <a:path w="2437130" h="2437130">
                  <a:moveTo>
                    <a:pt x="1218565" y="2436876"/>
                  </a:moveTo>
                  <a:cubicBezTo>
                    <a:pt x="893064" y="2436876"/>
                    <a:pt x="586867" y="2310257"/>
                    <a:pt x="357124" y="2079752"/>
                  </a:cubicBezTo>
                  <a:cubicBezTo>
                    <a:pt x="126619" y="1850263"/>
                    <a:pt x="0" y="1543685"/>
                    <a:pt x="0" y="1218565"/>
                  </a:cubicBezTo>
                  <a:cubicBezTo>
                    <a:pt x="0" y="893445"/>
                    <a:pt x="126619" y="586867"/>
                    <a:pt x="357124" y="357124"/>
                  </a:cubicBezTo>
                  <a:cubicBezTo>
                    <a:pt x="586867" y="126619"/>
                    <a:pt x="893064" y="0"/>
                    <a:pt x="1218565" y="0"/>
                  </a:cubicBezTo>
                  <a:cubicBezTo>
                    <a:pt x="1544066" y="0"/>
                    <a:pt x="1850263" y="126619"/>
                    <a:pt x="2080006" y="357124"/>
                  </a:cubicBezTo>
                  <a:cubicBezTo>
                    <a:pt x="2310511" y="587629"/>
                    <a:pt x="2437130" y="893445"/>
                    <a:pt x="2437130" y="1218565"/>
                  </a:cubicBezTo>
                  <a:cubicBezTo>
                    <a:pt x="2437130" y="1543685"/>
                    <a:pt x="2310511" y="1850263"/>
                    <a:pt x="2080006" y="2080006"/>
                  </a:cubicBezTo>
                  <a:cubicBezTo>
                    <a:pt x="1850263" y="2310511"/>
                    <a:pt x="1543685" y="2437130"/>
                    <a:pt x="1218565" y="2437130"/>
                  </a:cubicBezTo>
                  <a:close/>
                  <a:moveTo>
                    <a:pt x="1218565" y="73025"/>
                  </a:moveTo>
                  <a:cubicBezTo>
                    <a:pt x="912749" y="73025"/>
                    <a:pt x="625094" y="192278"/>
                    <a:pt x="408813" y="408559"/>
                  </a:cubicBezTo>
                  <a:cubicBezTo>
                    <a:pt x="192532" y="624840"/>
                    <a:pt x="73025" y="912749"/>
                    <a:pt x="73025" y="1218565"/>
                  </a:cubicBezTo>
                  <a:cubicBezTo>
                    <a:pt x="73025" y="1524381"/>
                    <a:pt x="192278" y="1812036"/>
                    <a:pt x="408559" y="2028317"/>
                  </a:cubicBezTo>
                  <a:cubicBezTo>
                    <a:pt x="624840" y="2244598"/>
                    <a:pt x="912495" y="2363851"/>
                    <a:pt x="1218311" y="2363851"/>
                  </a:cubicBezTo>
                  <a:cubicBezTo>
                    <a:pt x="1524127" y="2363851"/>
                    <a:pt x="1811782" y="2244598"/>
                    <a:pt x="2028063" y="2028317"/>
                  </a:cubicBezTo>
                  <a:cubicBezTo>
                    <a:pt x="2244344" y="1812036"/>
                    <a:pt x="2363597" y="1524381"/>
                    <a:pt x="2363597" y="1218565"/>
                  </a:cubicBezTo>
                  <a:cubicBezTo>
                    <a:pt x="2363597" y="912749"/>
                    <a:pt x="2244344" y="625094"/>
                    <a:pt x="2028063" y="408813"/>
                  </a:cubicBezTo>
                  <a:cubicBezTo>
                    <a:pt x="1811782" y="192532"/>
                    <a:pt x="1524381" y="73025"/>
                    <a:pt x="1218565" y="73025"/>
                  </a:cubicBezTo>
                  <a:close/>
                </a:path>
              </a:pathLst>
            </a:custGeom>
            <a:solidFill>
              <a:srgbClr val="FFCD0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4631062" y="469987"/>
            <a:ext cx="716388" cy="719498"/>
            <a:chOff x="0" y="0"/>
            <a:chExt cx="955184" cy="9593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5167" cy="959358"/>
            </a:xfrm>
            <a:custGeom>
              <a:avLst/>
              <a:gdLst/>
              <a:ahLst/>
              <a:cxnLst/>
              <a:rect l="l" t="t" r="r" b="b"/>
              <a:pathLst>
                <a:path w="955167" h="959358">
                  <a:moveTo>
                    <a:pt x="477520" y="0"/>
                  </a:moveTo>
                  <a:cubicBezTo>
                    <a:pt x="741680" y="1143"/>
                    <a:pt x="955167" y="215646"/>
                    <a:pt x="955167" y="479806"/>
                  </a:cubicBezTo>
                  <a:cubicBezTo>
                    <a:pt x="955167" y="743966"/>
                    <a:pt x="741553" y="958215"/>
                    <a:pt x="477520" y="959358"/>
                  </a:cubicBezTo>
                  <a:cubicBezTo>
                    <a:pt x="213360" y="958215"/>
                    <a:pt x="0" y="743839"/>
                    <a:pt x="0" y="479806"/>
                  </a:cubicBezTo>
                  <a:cubicBezTo>
                    <a:pt x="0" y="215773"/>
                    <a:pt x="213360" y="1143"/>
                    <a:pt x="477520" y="0"/>
                  </a:cubicBezTo>
                  <a:close/>
                </a:path>
              </a:pathLst>
            </a:custGeom>
            <a:solidFill>
              <a:srgbClr val="F79824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3335657">
            <a:off x="1690022" y="400055"/>
            <a:ext cx="1084941" cy="949267"/>
            <a:chOff x="0" y="0"/>
            <a:chExt cx="2368003" cy="207187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68042" cy="2071878"/>
            </a:xfrm>
            <a:custGeom>
              <a:avLst/>
              <a:gdLst/>
              <a:ahLst/>
              <a:cxnLst/>
              <a:rect l="l" t="t" r="r" b="b"/>
              <a:pathLst>
                <a:path w="2368042" h="2071878">
                  <a:moveTo>
                    <a:pt x="1183894" y="0"/>
                  </a:moveTo>
                  <a:lnTo>
                    <a:pt x="2368042" y="2071878"/>
                  </a:lnTo>
                  <a:lnTo>
                    <a:pt x="0" y="2071878"/>
                  </a:lnTo>
                  <a:lnTo>
                    <a:pt x="1183894" y="0"/>
                  </a:lnTo>
                  <a:close/>
                </a:path>
              </a:pathLst>
            </a:custGeom>
            <a:solidFill>
              <a:srgbClr val="37D2A9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 r="1346" b="1317"/>
          <a:stretch>
            <a:fillRect/>
          </a:stretch>
        </p:blipFill>
        <p:spPr>
          <a:xfrm rot="-2788078">
            <a:off x="6290161" y="7696169"/>
            <a:ext cx="1258692" cy="109034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56CD382D-DAE6-1196-EF31-80D24FB90602}"/>
              </a:ext>
            </a:extLst>
          </p:cNvPr>
          <p:cNvSpPr txBox="1"/>
          <p:nvPr/>
        </p:nvSpPr>
        <p:spPr>
          <a:xfrm>
            <a:off x="7125055" y="2277096"/>
            <a:ext cx="10553345" cy="2719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3"/>
              </a:lnSpc>
            </a:pPr>
            <a:r>
              <a:rPr lang="en-US" sz="3823" dirty="0">
                <a:latin typeface="Roboto"/>
              </a:rPr>
              <a:t>Teste </a:t>
            </a:r>
            <a:r>
              <a:rPr lang="en-US" sz="3823" dirty="0" err="1">
                <a:latin typeface="Roboto"/>
              </a:rPr>
              <a:t>Depois</a:t>
            </a:r>
            <a:r>
              <a:rPr lang="en-US" sz="3823" dirty="0">
                <a:latin typeface="Roboto"/>
              </a:rPr>
              <a:t> do Deploy?</a:t>
            </a: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48B7A0B-5444-46C2-8589-BA8E5DF26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1361" y="1806843"/>
            <a:ext cx="1979701" cy="1731790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DF1A99F9-B29F-70F8-E28C-338FB886BF45}"/>
              </a:ext>
            </a:extLst>
          </p:cNvPr>
          <p:cNvSpPr txBox="1"/>
          <p:nvPr/>
        </p:nvSpPr>
        <p:spPr>
          <a:xfrm>
            <a:off x="7013474" y="6145993"/>
            <a:ext cx="10553345" cy="3411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3"/>
              </a:lnSpc>
            </a:pPr>
            <a:r>
              <a:rPr lang="en-US" sz="3823" dirty="0">
                <a:latin typeface="Roboto"/>
              </a:rPr>
              <a:t>TEST DRIVEN DEVELOPMENT</a:t>
            </a:r>
          </a:p>
          <a:p>
            <a:pPr algn="l">
              <a:lnSpc>
                <a:spcPts val="5353"/>
              </a:lnSpc>
            </a:pPr>
            <a:r>
              <a:rPr lang="en-US" sz="3823" dirty="0" err="1">
                <a:latin typeface="Roboto"/>
              </a:rPr>
              <a:t>Desenvolvimento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Guiado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pelos</a:t>
            </a:r>
            <a:r>
              <a:rPr lang="en-US" sz="3823" dirty="0">
                <a:latin typeface="Roboto"/>
              </a:rPr>
              <a:t> Testes</a:t>
            </a: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760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026" r="62369" b="4457"/>
          <a:stretch>
            <a:fillRect/>
          </a:stretch>
        </p:blipFill>
        <p:spPr>
          <a:xfrm>
            <a:off x="0" y="0"/>
            <a:ext cx="625473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-97269">
            <a:off x="-6219264" y="-2429430"/>
            <a:ext cx="11045850" cy="119606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3888" y="2326820"/>
            <a:ext cx="12731378" cy="146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6"/>
              </a:lnSpc>
            </a:pP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TDD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34179" y="3460833"/>
            <a:ext cx="5527267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84468" y="4466014"/>
            <a:ext cx="4226689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717197" y="-742797"/>
            <a:ext cx="1827924" cy="1827924"/>
            <a:chOff x="0" y="0"/>
            <a:chExt cx="2437232" cy="24372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37130" cy="2437130"/>
            </a:xfrm>
            <a:custGeom>
              <a:avLst/>
              <a:gdLst/>
              <a:ahLst/>
              <a:cxnLst/>
              <a:rect l="l" t="t" r="r" b="b"/>
              <a:pathLst>
                <a:path w="2437130" h="2437130">
                  <a:moveTo>
                    <a:pt x="1218565" y="2436876"/>
                  </a:moveTo>
                  <a:cubicBezTo>
                    <a:pt x="893064" y="2436876"/>
                    <a:pt x="586867" y="2310257"/>
                    <a:pt x="357124" y="2079752"/>
                  </a:cubicBezTo>
                  <a:cubicBezTo>
                    <a:pt x="126619" y="1850263"/>
                    <a:pt x="0" y="1543685"/>
                    <a:pt x="0" y="1218565"/>
                  </a:cubicBezTo>
                  <a:cubicBezTo>
                    <a:pt x="0" y="893445"/>
                    <a:pt x="126619" y="586867"/>
                    <a:pt x="357124" y="357124"/>
                  </a:cubicBezTo>
                  <a:cubicBezTo>
                    <a:pt x="586867" y="126619"/>
                    <a:pt x="893064" y="0"/>
                    <a:pt x="1218565" y="0"/>
                  </a:cubicBezTo>
                  <a:cubicBezTo>
                    <a:pt x="1544066" y="0"/>
                    <a:pt x="1850263" y="126619"/>
                    <a:pt x="2080006" y="357124"/>
                  </a:cubicBezTo>
                  <a:cubicBezTo>
                    <a:pt x="2310511" y="587629"/>
                    <a:pt x="2437130" y="893445"/>
                    <a:pt x="2437130" y="1218565"/>
                  </a:cubicBezTo>
                  <a:cubicBezTo>
                    <a:pt x="2437130" y="1543685"/>
                    <a:pt x="2310511" y="1850263"/>
                    <a:pt x="2080006" y="2080006"/>
                  </a:cubicBezTo>
                  <a:cubicBezTo>
                    <a:pt x="1850263" y="2310511"/>
                    <a:pt x="1543685" y="2437130"/>
                    <a:pt x="1218565" y="2437130"/>
                  </a:cubicBezTo>
                  <a:close/>
                  <a:moveTo>
                    <a:pt x="1218565" y="73025"/>
                  </a:moveTo>
                  <a:cubicBezTo>
                    <a:pt x="912749" y="73025"/>
                    <a:pt x="625094" y="192278"/>
                    <a:pt x="408813" y="408559"/>
                  </a:cubicBezTo>
                  <a:cubicBezTo>
                    <a:pt x="192532" y="624840"/>
                    <a:pt x="73025" y="912749"/>
                    <a:pt x="73025" y="1218565"/>
                  </a:cubicBezTo>
                  <a:cubicBezTo>
                    <a:pt x="73025" y="1524381"/>
                    <a:pt x="192278" y="1812036"/>
                    <a:pt x="408559" y="2028317"/>
                  </a:cubicBezTo>
                  <a:cubicBezTo>
                    <a:pt x="624840" y="2244598"/>
                    <a:pt x="912495" y="2363851"/>
                    <a:pt x="1218311" y="2363851"/>
                  </a:cubicBezTo>
                  <a:cubicBezTo>
                    <a:pt x="1524127" y="2363851"/>
                    <a:pt x="1811782" y="2244598"/>
                    <a:pt x="2028063" y="2028317"/>
                  </a:cubicBezTo>
                  <a:cubicBezTo>
                    <a:pt x="2244344" y="1812036"/>
                    <a:pt x="2363597" y="1524381"/>
                    <a:pt x="2363597" y="1218565"/>
                  </a:cubicBezTo>
                  <a:cubicBezTo>
                    <a:pt x="2363597" y="912749"/>
                    <a:pt x="2244344" y="625094"/>
                    <a:pt x="2028063" y="408813"/>
                  </a:cubicBezTo>
                  <a:cubicBezTo>
                    <a:pt x="1811782" y="192532"/>
                    <a:pt x="1524381" y="73025"/>
                    <a:pt x="1218565" y="73025"/>
                  </a:cubicBezTo>
                  <a:close/>
                </a:path>
              </a:pathLst>
            </a:custGeom>
            <a:solidFill>
              <a:srgbClr val="FFCD0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4631062" y="469987"/>
            <a:ext cx="716388" cy="719498"/>
            <a:chOff x="0" y="0"/>
            <a:chExt cx="955184" cy="9593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5167" cy="959358"/>
            </a:xfrm>
            <a:custGeom>
              <a:avLst/>
              <a:gdLst/>
              <a:ahLst/>
              <a:cxnLst/>
              <a:rect l="l" t="t" r="r" b="b"/>
              <a:pathLst>
                <a:path w="955167" h="959358">
                  <a:moveTo>
                    <a:pt x="477520" y="0"/>
                  </a:moveTo>
                  <a:cubicBezTo>
                    <a:pt x="741680" y="1143"/>
                    <a:pt x="955167" y="215646"/>
                    <a:pt x="955167" y="479806"/>
                  </a:cubicBezTo>
                  <a:cubicBezTo>
                    <a:pt x="955167" y="743966"/>
                    <a:pt x="741553" y="958215"/>
                    <a:pt x="477520" y="959358"/>
                  </a:cubicBezTo>
                  <a:cubicBezTo>
                    <a:pt x="213360" y="958215"/>
                    <a:pt x="0" y="743839"/>
                    <a:pt x="0" y="479806"/>
                  </a:cubicBezTo>
                  <a:cubicBezTo>
                    <a:pt x="0" y="215773"/>
                    <a:pt x="213360" y="1143"/>
                    <a:pt x="477520" y="0"/>
                  </a:cubicBezTo>
                  <a:close/>
                </a:path>
              </a:pathLst>
            </a:custGeom>
            <a:solidFill>
              <a:srgbClr val="F79824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3335657">
            <a:off x="1690022" y="400055"/>
            <a:ext cx="1084941" cy="949267"/>
            <a:chOff x="0" y="0"/>
            <a:chExt cx="2368003" cy="207187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68042" cy="2071878"/>
            </a:xfrm>
            <a:custGeom>
              <a:avLst/>
              <a:gdLst/>
              <a:ahLst/>
              <a:cxnLst/>
              <a:rect l="l" t="t" r="r" b="b"/>
              <a:pathLst>
                <a:path w="2368042" h="2071878">
                  <a:moveTo>
                    <a:pt x="1183894" y="0"/>
                  </a:moveTo>
                  <a:lnTo>
                    <a:pt x="2368042" y="2071878"/>
                  </a:lnTo>
                  <a:lnTo>
                    <a:pt x="0" y="2071878"/>
                  </a:lnTo>
                  <a:lnTo>
                    <a:pt x="1183894" y="0"/>
                  </a:lnTo>
                  <a:close/>
                </a:path>
              </a:pathLst>
            </a:custGeom>
            <a:solidFill>
              <a:srgbClr val="37D2A9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 r="1346" b="1317"/>
          <a:stretch>
            <a:fillRect/>
          </a:stretch>
        </p:blipFill>
        <p:spPr>
          <a:xfrm rot="-2788078">
            <a:off x="6290161" y="7696169"/>
            <a:ext cx="1258692" cy="109034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AA0A9E-6DC5-FDDB-11D9-64CE63026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1851841"/>
            <a:ext cx="8942145" cy="579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03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8B2CDBE172BF543B1B66D7A2F5B3002" ma:contentTypeVersion="17" ma:contentTypeDescription="Crie um novo documento." ma:contentTypeScope="" ma:versionID="a53a246b29bd295f9d38f56468b0b7fa">
  <xsd:schema xmlns:xsd="http://www.w3.org/2001/XMLSchema" xmlns:xs="http://www.w3.org/2001/XMLSchema" xmlns:p="http://schemas.microsoft.com/office/2006/metadata/properties" xmlns:ns1="http://schemas.microsoft.com/sharepoint/v3" xmlns:ns2="21c4a807-ae73-441d-b736-3026d4b5815a" xmlns:ns3="9edd57d7-9eb2-4b96-a01e-b7bd8ba2c465" xmlns:ns4="574ada85-0c47-4066-8c44-4500e6810109" targetNamespace="http://schemas.microsoft.com/office/2006/metadata/properties" ma:root="true" ma:fieldsID="0ae9f1028237afea9c37f29e98f74a6a" ns1:_="" ns2:_="" ns3:_="" ns4:_="">
    <xsd:import namespace="http://schemas.microsoft.com/sharepoint/v3"/>
    <xsd:import namespace="21c4a807-ae73-441d-b736-3026d4b5815a"/>
    <xsd:import namespace="9edd57d7-9eb2-4b96-a01e-b7bd8ba2c465"/>
    <xsd:import namespace="574ada85-0c47-4066-8c44-4500e681010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3:MediaServiceOCR" minOccurs="0"/>
                <xsd:element ref="ns3:lcf76f155ced4ddcb4097134ff3c332f" minOccurs="0"/>
                <xsd:element ref="ns4:TaxCatchAll" minOccurs="0"/>
                <xsd:element ref="ns1:_ip_UnifiedCompliancePolicyProperties" minOccurs="0"/>
                <xsd:element ref="ns1:_ip_UnifiedCompliancePolicyUIAc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Propriedades da Política de Conformidade Unificada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Ação de Interface do Usuário da Política de Conformidade Unificada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c4a807-ae73-441d-b736-3026d4b5815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Hash de Dica de Compartilhamento" ma:internalName="SharingHintHash" ma:readOnly="true">
      <xsd:simpleType>
        <xsd:restriction base="dms:Text"/>
      </xsd:simpleType>
    </xsd:element>
    <xsd:element name="SharedWithDetails" ma:index="10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d57d7-9eb2-4b96-a01e-b7bd8ba2c4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84244940-c9ec-441c-8463-17c4e46f09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4ada85-0c47-4066-8c44-4500e6810109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20c6273a-17ae-45fc-9691-4baedd3e165c}" ma:internalName="TaxCatchAll" ma:showField="CatchAllData" ma:web="574ada85-0c47-4066-8c44-4500e68101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574ada85-0c47-4066-8c44-4500e6810109" xsi:nil="true"/>
    <_ip_UnifiedCompliancePolicyProperties xmlns="http://schemas.microsoft.com/sharepoint/v3" xsi:nil="true"/>
    <lcf76f155ced4ddcb4097134ff3c332f xmlns="9edd57d7-9eb2-4b96-a01e-b7bd8ba2c46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6BD269-BA24-4812-8621-CC340B8DBC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c4a807-ae73-441d-b736-3026d4b5815a"/>
    <ds:schemaRef ds:uri="9edd57d7-9eb2-4b96-a01e-b7bd8ba2c465"/>
    <ds:schemaRef ds:uri="574ada85-0c47-4066-8c44-4500e68101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0A01F0-3F77-482F-BDA7-820992190715}">
  <ds:schemaRefs>
    <ds:schemaRef ds:uri="http://www.w3.org/XML/1998/namespace"/>
    <ds:schemaRef ds:uri="http://purl.org/dc/terms/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574ada85-0c47-4066-8c44-4500e6810109"/>
    <ds:schemaRef ds:uri="9edd57d7-9eb2-4b96-a01e-b7bd8ba2c465"/>
    <ds:schemaRef ds:uri="21c4a807-ae73-441d-b736-3026d4b5815a"/>
  </ds:schemaRefs>
</ds:datastoreItem>
</file>

<file path=customXml/itemProps3.xml><?xml version="1.0" encoding="utf-8"?>
<ds:datastoreItem xmlns:ds="http://schemas.openxmlformats.org/officeDocument/2006/customXml" ds:itemID="{6E1A47B7-B4E4-40C3-AB88-58CB673DE1F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e915f65-da59-44b7-b955-aa4e8d9a350f}" enabled="1" method="Privileged" siteId="{e964c47e-9b02-444c-890c-9593c775ab82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646</Words>
  <Application>Microsoft Office PowerPoint</Application>
  <PresentationFormat>Personalizar</PresentationFormat>
  <Paragraphs>125</Paragraphs>
  <Slides>18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Zilla Slab Bold</vt:lpstr>
      <vt:lpstr>Roboto Bold</vt:lpstr>
      <vt:lpstr>Calibri</vt:lpstr>
      <vt:lpstr>Arial</vt:lpstr>
      <vt:lpstr>Aileron Regular</vt:lpstr>
      <vt:lpstr>Roboto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de apresentações 2022 - Lambda3</dc:title>
  <dc:creator>jonathan gomes</dc:creator>
  <cp:lastModifiedBy>Thiago Almeida</cp:lastModifiedBy>
  <cp:revision>16</cp:revision>
  <dcterms:created xsi:type="dcterms:W3CDTF">2006-08-16T00:00:00Z</dcterms:created>
  <dcterms:modified xsi:type="dcterms:W3CDTF">2022-10-20T14:54:59Z</dcterms:modified>
  <dc:identifier>DAFI7k0pgVQ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0x01010098B2CDBE172BF543B1B66D7A2F5B3002</vt:lpwstr>
  </property>
  <property fmtid="{D5CDD505-2E9C-101B-9397-08002B2CF9AE}" pid="3" name="MediaServiceImageTags">
    <vt:lpwstr/>
  </property>
</Properties>
</file>